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handoutMasterIdLst>
    <p:handoutMasterId r:id="rId33"/>
  </p:handoutMasterIdLst>
  <p:sldIdLst>
    <p:sldId id="256" r:id="rId2"/>
    <p:sldId id="281" r:id="rId3"/>
    <p:sldId id="257" r:id="rId4"/>
    <p:sldId id="282" r:id="rId5"/>
    <p:sldId id="283" r:id="rId6"/>
    <p:sldId id="302" r:id="rId7"/>
    <p:sldId id="277" r:id="rId8"/>
    <p:sldId id="275" r:id="rId9"/>
    <p:sldId id="300" r:id="rId10"/>
    <p:sldId id="259" r:id="rId11"/>
    <p:sldId id="289" r:id="rId12"/>
    <p:sldId id="266" r:id="rId13"/>
    <p:sldId id="299" r:id="rId14"/>
    <p:sldId id="287" r:id="rId15"/>
    <p:sldId id="288" r:id="rId16"/>
    <p:sldId id="260" r:id="rId17"/>
    <p:sldId id="263" r:id="rId18"/>
    <p:sldId id="262" r:id="rId19"/>
    <p:sldId id="290" r:id="rId20"/>
    <p:sldId id="301" r:id="rId21"/>
    <p:sldId id="292" r:id="rId22"/>
    <p:sldId id="306" r:id="rId23"/>
    <p:sldId id="297" r:id="rId24"/>
    <p:sldId id="293" r:id="rId25"/>
    <p:sldId id="296" r:id="rId26"/>
    <p:sldId id="305" r:id="rId27"/>
    <p:sldId id="303" r:id="rId28"/>
    <p:sldId id="294" r:id="rId29"/>
    <p:sldId id="304" r:id="rId30"/>
    <p:sldId id="265" r:id="rId31"/>
    <p:sldId id="298" r:id="rId32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E4FF2E8-2CCA-403B-8314-0CB1A0D0A9D1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4062342-8478-49EC-A082-5CD65A3D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76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9T10:27:14.731"/>
    </inkml:context>
    <inkml:brush xml:id="br0">
      <inkml:brushProperty name="width" value="0.04" units="cm"/>
      <inkml:brushProperty name="height" value="0.04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B33EA3F6-91E2-4F0A-A37D-6AE7F25ED11A}" emma:medium="tactile" emma:mode="ink">
          <msink:context xmlns:msink="http://schemas.microsoft.com/ink/2010/main" type="inkDrawing" rotatedBoundingBox="25253,1636 25268,1636 25268,1651 25253,1651" shapeName="Other"/>
        </emma:interpretation>
      </emma:emma>
    </inkml:annotationXML>
    <inkml:trace contextRef="#ctx0" brushRef="#br0">6985 489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adPv2W1Erk" TargetMode="External"/><Relationship Id="rId2" Type="http://schemas.openxmlformats.org/officeDocument/2006/relationships/hyperlink" Target="https://www.youtube.com/watch?v=5VWD6V8c2y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A%20little%20impulse%20control%20that%20is%20great...%20-%20National%20Association%20of%20Treibball%20Enthusiasts%20|%20Facebook" TargetMode="External"/><Relationship Id="rId4" Type="http://schemas.openxmlformats.org/officeDocument/2006/relationships/hyperlink" Target="https://youtu.be/k-QYSKU7riE?list=PL2sPZNowBychVyVilxBcIhE9tJ1jzs8h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treibball.com/" TargetMode="External"/><Relationship Id="rId2" Type="http://schemas.openxmlformats.org/officeDocument/2006/relationships/hyperlink" Target="http://www.livingwithdogs.u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Impulse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4070838"/>
            <a:ext cx="8767860" cy="1186961"/>
          </a:xfrm>
        </p:spPr>
        <p:txBody>
          <a:bodyPr>
            <a:normAutofit/>
          </a:bodyPr>
          <a:lstStyle/>
          <a:p>
            <a:r>
              <a:rPr lang="en-US" sz="2800" i="1" dirty="0"/>
              <a:t>Key to Training Success!</a:t>
            </a:r>
          </a:p>
          <a:p>
            <a:r>
              <a:rPr lang="en-US" sz="1800" i="1" dirty="0"/>
              <a:t>Presented by Sandi </a:t>
            </a:r>
            <a:r>
              <a:rPr lang="en-US" sz="1800" i="1" dirty="0" err="1"/>
              <a:t>Pensinger</a:t>
            </a:r>
            <a:r>
              <a:rPr lang="en-US" sz="1800" i="1" dirty="0"/>
              <a:t> &amp; Monica </a:t>
            </a:r>
            <a:r>
              <a:rPr lang="en-US" sz="1800" i="1" dirty="0" err="1"/>
              <a:t>Pielage</a:t>
            </a:r>
            <a:endParaRPr lang="en-US" sz="1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681" y="5734050"/>
            <a:ext cx="991755" cy="654558"/>
          </a:xfrm>
          <a:prstGeom prst="rect">
            <a:avLst/>
          </a:prstGeom>
        </p:spPr>
      </p:pic>
      <p:pic>
        <p:nvPicPr>
          <p:cNvPr id="6" name="youre so vain 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9778" y="5246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3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4599842" cy="4038600"/>
          </a:xfrm>
        </p:spPr>
        <p:txBody>
          <a:bodyPr/>
          <a:lstStyle/>
          <a:p>
            <a:r>
              <a:rPr lang="en-US" dirty="0"/>
              <a:t>Threshold is the distance at which an animal reacts negatively toward a stimulus</a:t>
            </a:r>
          </a:p>
          <a:p>
            <a:r>
              <a:rPr lang="en-US" dirty="0"/>
              <a:t>How do they impact the sport dog?</a:t>
            </a:r>
          </a:p>
          <a:p>
            <a:pPr lvl="1"/>
            <a:r>
              <a:rPr lang="en-US" dirty="0"/>
              <a:t>Decreased performance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722" y="360044"/>
            <a:ext cx="6085895" cy="6085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17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39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Triggers for Impulsive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Triggers for Treibball</a:t>
            </a:r>
          </a:p>
          <a:p>
            <a:pPr lvl="1"/>
            <a:r>
              <a:rPr lang="en-US" dirty="0"/>
              <a:t>The Ball(s)</a:t>
            </a:r>
          </a:p>
          <a:p>
            <a:pPr lvl="1"/>
            <a:r>
              <a:rPr lang="en-US" dirty="0"/>
              <a:t>Training area</a:t>
            </a:r>
          </a:p>
          <a:p>
            <a:pPr lvl="1"/>
            <a:r>
              <a:rPr lang="en-US" dirty="0"/>
              <a:t>Food</a:t>
            </a:r>
          </a:p>
          <a:p>
            <a:pPr lvl="1"/>
            <a:r>
              <a:rPr lang="en-US" dirty="0"/>
              <a:t>Toys</a:t>
            </a:r>
          </a:p>
          <a:p>
            <a:pPr lvl="1"/>
            <a:r>
              <a:rPr lang="en-US" dirty="0"/>
              <a:t>Rewards</a:t>
            </a:r>
          </a:p>
          <a:p>
            <a:pPr lvl="1"/>
            <a:r>
              <a:rPr lang="en-US" dirty="0"/>
              <a:t>Other/New Dogs</a:t>
            </a:r>
          </a:p>
          <a:p>
            <a:pPr lvl="1"/>
            <a:r>
              <a:rPr lang="en-US" dirty="0"/>
              <a:t>People</a:t>
            </a:r>
          </a:p>
          <a:p>
            <a:pPr lvl="1"/>
            <a:r>
              <a:rPr lang="en-US" dirty="0"/>
              <a:t>Motion</a:t>
            </a:r>
          </a:p>
          <a:p>
            <a:pPr lvl="1"/>
            <a:r>
              <a:rPr lang="en-US" dirty="0"/>
              <a:t>Distance from Handler</a:t>
            </a:r>
          </a:p>
          <a:p>
            <a:pPr lvl="1"/>
            <a:r>
              <a:rPr lang="en-US" dirty="0"/>
              <a:t>Freedom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203" y="781050"/>
            <a:ext cx="2732668" cy="182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46" y="2873778"/>
            <a:ext cx="6715125" cy="337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My Dog Learn Impulse Control?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It’s More Than Training</a:t>
            </a:r>
          </a:p>
          <a:p>
            <a:pPr lvl="1"/>
            <a:r>
              <a:rPr lang="en-US" sz="2800" dirty="0"/>
              <a:t>Reduce effect of triggers</a:t>
            </a:r>
          </a:p>
          <a:p>
            <a:pPr lvl="1"/>
            <a:r>
              <a:rPr lang="en-US" sz="2800" dirty="0"/>
              <a:t>Check Nutrition</a:t>
            </a:r>
          </a:p>
          <a:p>
            <a:pPr lvl="1"/>
            <a:r>
              <a:rPr lang="en-US" sz="2800" dirty="0"/>
              <a:t>Physical Exercise</a:t>
            </a:r>
          </a:p>
          <a:p>
            <a:pPr lvl="1"/>
            <a:r>
              <a:rPr lang="en-US" sz="2800" dirty="0"/>
              <a:t>Body Awareness</a:t>
            </a:r>
          </a:p>
          <a:p>
            <a:pPr lvl="1"/>
            <a:r>
              <a:rPr lang="en-US" sz="2800" dirty="0"/>
              <a:t>Rest, Sleep, Days Off</a:t>
            </a:r>
          </a:p>
          <a:p>
            <a:pPr lvl="1"/>
            <a:r>
              <a:rPr lang="en-US" sz="2800" dirty="0"/>
              <a:t>Mental Stimulation</a:t>
            </a:r>
          </a:p>
          <a:p>
            <a:pPr lvl="1"/>
            <a:r>
              <a:rPr lang="en-US" sz="2800" dirty="0"/>
              <a:t>Avoid Corrections &amp; Stress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Reduce number of times dog practices over aroused behavior</a:t>
            </a:r>
            <a:br>
              <a:rPr lang="en-US" sz="2800" dirty="0"/>
            </a:br>
            <a:endParaRPr lang="en-US" sz="2600" dirty="0"/>
          </a:p>
          <a:p>
            <a:r>
              <a:rPr lang="en-US" sz="2800" dirty="0"/>
              <a:t>Increase number of times dog </a:t>
            </a:r>
            <a:br>
              <a:rPr lang="en-US" sz="2800" dirty="0"/>
            </a:br>
            <a:r>
              <a:rPr lang="en-US" sz="2800" dirty="0"/>
              <a:t>practices calm behavior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6" y="2642453"/>
            <a:ext cx="2771774" cy="3757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809" y="2642453"/>
            <a:ext cx="2454416" cy="3763618"/>
          </a:xfrm>
          <a:prstGeom prst="rect">
            <a:avLst/>
          </a:prstGeom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1635369" y="4174779"/>
            <a:ext cx="3411416" cy="1843435"/>
          </a:xfrm>
          <a:custGeom>
            <a:avLst/>
            <a:gdLst>
              <a:gd name="T0" fmla="*/ 2732 w 5242"/>
              <a:gd name="T1" fmla="*/ 3 h 2622"/>
              <a:gd name="T2" fmla="*/ 2951 w 5242"/>
              <a:gd name="T3" fmla="*/ 42 h 2622"/>
              <a:gd name="T4" fmla="*/ 3163 w 5242"/>
              <a:gd name="T5" fmla="*/ 118 h 2622"/>
              <a:gd name="T6" fmla="*/ 3370 w 5242"/>
              <a:gd name="T7" fmla="*/ 223 h 2622"/>
              <a:gd name="T8" fmla="*/ 3570 w 5242"/>
              <a:gd name="T9" fmla="*/ 353 h 2622"/>
              <a:gd name="T10" fmla="*/ 3762 w 5242"/>
              <a:gd name="T11" fmla="*/ 508 h 2622"/>
              <a:gd name="T12" fmla="*/ 3946 w 5242"/>
              <a:gd name="T13" fmla="*/ 678 h 2622"/>
              <a:gd name="T14" fmla="*/ 4120 w 5242"/>
              <a:gd name="T15" fmla="*/ 865 h 2622"/>
              <a:gd name="T16" fmla="*/ 4285 w 5242"/>
              <a:gd name="T17" fmla="*/ 1059 h 2622"/>
              <a:gd name="T18" fmla="*/ 4438 w 5242"/>
              <a:gd name="T19" fmla="*/ 1260 h 2622"/>
              <a:gd name="T20" fmla="*/ 4582 w 5242"/>
              <a:gd name="T21" fmla="*/ 1462 h 2622"/>
              <a:gd name="T22" fmla="*/ 4713 w 5242"/>
              <a:gd name="T23" fmla="*/ 1660 h 2622"/>
              <a:gd name="T24" fmla="*/ 4832 w 5242"/>
              <a:gd name="T25" fmla="*/ 1850 h 2622"/>
              <a:gd name="T26" fmla="*/ 4936 w 5242"/>
              <a:gd name="T27" fmla="*/ 2030 h 2622"/>
              <a:gd name="T28" fmla="*/ 5027 w 5242"/>
              <a:gd name="T29" fmla="*/ 2193 h 2622"/>
              <a:gd name="T30" fmla="*/ 5103 w 5242"/>
              <a:gd name="T31" fmla="*/ 2337 h 2622"/>
              <a:gd name="T32" fmla="*/ 5163 w 5242"/>
              <a:gd name="T33" fmla="*/ 2455 h 2622"/>
              <a:gd name="T34" fmla="*/ 5208 w 5242"/>
              <a:gd name="T35" fmla="*/ 2544 h 2622"/>
              <a:gd name="T36" fmla="*/ 5235 w 5242"/>
              <a:gd name="T37" fmla="*/ 2603 h 2622"/>
              <a:gd name="T38" fmla="*/ 5242 w 5242"/>
              <a:gd name="T39" fmla="*/ 2622 h 2622"/>
              <a:gd name="T40" fmla="*/ 4 w 5242"/>
              <a:gd name="T41" fmla="*/ 2616 h 2622"/>
              <a:gd name="T42" fmla="*/ 21 w 5242"/>
              <a:gd name="T43" fmla="*/ 2577 h 2622"/>
              <a:gd name="T44" fmla="*/ 56 w 5242"/>
              <a:gd name="T45" fmla="*/ 2504 h 2622"/>
              <a:gd name="T46" fmla="*/ 108 w 5242"/>
              <a:gd name="T47" fmla="*/ 2399 h 2622"/>
              <a:gd name="T48" fmla="*/ 176 w 5242"/>
              <a:gd name="T49" fmla="*/ 2267 h 2622"/>
              <a:gd name="T50" fmla="*/ 261 w 5242"/>
              <a:gd name="T51" fmla="*/ 2114 h 2622"/>
              <a:gd name="T52" fmla="*/ 358 w 5242"/>
              <a:gd name="T53" fmla="*/ 1941 h 2622"/>
              <a:gd name="T54" fmla="*/ 471 w 5242"/>
              <a:gd name="T55" fmla="*/ 1757 h 2622"/>
              <a:gd name="T56" fmla="*/ 595 w 5242"/>
              <a:gd name="T57" fmla="*/ 1561 h 2622"/>
              <a:gd name="T58" fmla="*/ 732 w 5242"/>
              <a:gd name="T59" fmla="*/ 1361 h 2622"/>
              <a:gd name="T60" fmla="*/ 882 w 5242"/>
              <a:gd name="T61" fmla="*/ 1159 h 2622"/>
              <a:gd name="T62" fmla="*/ 1040 w 5242"/>
              <a:gd name="T63" fmla="*/ 962 h 2622"/>
              <a:gd name="T64" fmla="*/ 1211 w 5242"/>
              <a:gd name="T65" fmla="*/ 770 h 2622"/>
              <a:gd name="T66" fmla="*/ 1389 w 5242"/>
              <a:gd name="T67" fmla="*/ 591 h 2622"/>
              <a:gd name="T68" fmla="*/ 1577 w 5242"/>
              <a:gd name="T69" fmla="*/ 428 h 2622"/>
              <a:gd name="T70" fmla="*/ 1773 w 5242"/>
              <a:gd name="T71" fmla="*/ 285 h 2622"/>
              <a:gd name="T72" fmla="*/ 1977 w 5242"/>
              <a:gd name="T73" fmla="*/ 166 h 2622"/>
              <a:gd name="T74" fmla="*/ 2186 w 5242"/>
              <a:gd name="T75" fmla="*/ 75 h 2622"/>
              <a:gd name="T76" fmla="*/ 2401 w 5242"/>
              <a:gd name="T77" fmla="*/ 19 h 2622"/>
              <a:gd name="T78" fmla="*/ 2620 w 5242"/>
              <a:gd name="T79" fmla="*/ 0 h 2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42" h="2622">
                <a:moveTo>
                  <a:pt x="2620" y="0"/>
                </a:moveTo>
                <a:lnTo>
                  <a:pt x="2732" y="3"/>
                </a:lnTo>
                <a:lnTo>
                  <a:pt x="2843" y="19"/>
                </a:lnTo>
                <a:lnTo>
                  <a:pt x="2951" y="42"/>
                </a:lnTo>
                <a:lnTo>
                  <a:pt x="3058" y="75"/>
                </a:lnTo>
                <a:lnTo>
                  <a:pt x="3163" y="118"/>
                </a:lnTo>
                <a:lnTo>
                  <a:pt x="3267" y="166"/>
                </a:lnTo>
                <a:lnTo>
                  <a:pt x="3370" y="223"/>
                </a:lnTo>
                <a:lnTo>
                  <a:pt x="3471" y="285"/>
                </a:lnTo>
                <a:lnTo>
                  <a:pt x="3570" y="353"/>
                </a:lnTo>
                <a:lnTo>
                  <a:pt x="3667" y="428"/>
                </a:lnTo>
                <a:lnTo>
                  <a:pt x="3762" y="508"/>
                </a:lnTo>
                <a:lnTo>
                  <a:pt x="3855" y="591"/>
                </a:lnTo>
                <a:lnTo>
                  <a:pt x="3946" y="678"/>
                </a:lnTo>
                <a:lnTo>
                  <a:pt x="4033" y="770"/>
                </a:lnTo>
                <a:lnTo>
                  <a:pt x="4120" y="865"/>
                </a:lnTo>
                <a:lnTo>
                  <a:pt x="4204" y="962"/>
                </a:lnTo>
                <a:lnTo>
                  <a:pt x="4285" y="1059"/>
                </a:lnTo>
                <a:lnTo>
                  <a:pt x="4362" y="1159"/>
                </a:lnTo>
                <a:lnTo>
                  <a:pt x="4438" y="1260"/>
                </a:lnTo>
                <a:lnTo>
                  <a:pt x="4512" y="1361"/>
                </a:lnTo>
                <a:lnTo>
                  <a:pt x="4582" y="1462"/>
                </a:lnTo>
                <a:lnTo>
                  <a:pt x="4649" y="1561"/>
                </a:lnTo>
                <a:lnTo>
                  <a:pt x="4713" y="1660"/>
                </a:lnTo>
                <a:lnTo>
                  <a:pt x="4773" y="1757"/>
                </a:lnTo>
                <a:lnTo>
                  <a:pt x="4832" y="1850"/>
                </a:lnTo>
                <a:lnTo>
                  <a:pt x="4886" y="1941"/>
                </a:lnTo>
                <a:lnTo>
                  <a:pt x="4936" y="2030"/>
                </a:lnTo>
                <a:lnTo>
                  <a:pt x="4983" y="2114"/>
                </a:lnTo>
                <a:lnTo>
                  <a:pt x="5027" y="2193"/>
                </a:lnTo>
                <a:lnTo>
                  <a:pt x="5066" y="2267"/>
                </a:lnTo>
                <a:lnTo>
                  <a:pt x="5103" y="2337"/>
                </a:lnTo>
                <a:lnTo>
                  <a:pt x="5136" y="2399"/>
                </a:lnTo>
                <a:lnTo>
                  <a:pt x="5163" y="2455"/>
                </a:lnTo>
                <a:lnTo>
                  <a:pt x="5188" y="2504"/>
                </a:lnTo>
                <a:lnTo>
                  <a:pt x="5208" y="2544"/>
                </a:lnTo>
                <a:lnTo>
                  <a:pt x="5223" y="2577"/>
                </a:lnTo>
                <a:lnTo>
                  <a:pt x="5235" y="2603"/>
                </a:lnTo>
                <a:lnTo>
                  <a:pt x="5240" y="2616"/>
                </a:lnTo>
                <a:lnTo>
                  <a:pt x="5242" y="2622"/>
                </a:lnTo>
                <a:lnTo>
                  <a:pt x="0" y="2622"/>
                </a:lnTo>
                <a:lnTo>
                  <a:pt x="4" y="2616"/>
                </a:lnTo>
                <a:lnTo>
                  <a:pt x="9" y="2603"/>
                </a:lnTo>
                <a:lnTo>
                  <a:pt x="21" y="2577"/>
                </a:lnTo>
                <a:lnTo>
                  <a:pt x="36" y="2544"/>
                </a:lnTo>
                <a:lnTo>
                  <a:pt x="56" y="2504"/>
                </a:lnTo>
                <a:lnTo>
                  <a:pt x="81" y="2455"/>
                </a:lnTo>
                <a:lnTo>
                  <a:pt x="108" y="2399"/>
                </a:lnTo>
                <a:lnTo>
                  <a:pt x="141" y="2337"/>
                </a:lnTo>
                <a:lnTo>
                  <a:pt x="176" y="2267"/>
                </a:lnTo>
                <a:lnTo>
                  <a:pt x="217" y="2193"/>
                </a:lnTo>
                <a:lnTo>
                  <a:pt x="261" y="2114"/>
                </a:lnTo>
                <a:lnTo>
                  <a:pt x="308" y="2030"/>
                </a:lnTo>
                <a:lnTo>
                  <a:pt x="358" y="1941"/>
                </a:lnTo>
                <a:lnTo>
                  <a:pt x="412" y="1850"/>
                </a:lnTo>
                <a:lnTo>
                  <a:pt x="471" y="1757"/>
                </a:lnTo>
                <a:lnTo>
                  <a:pt x="531" y="1660"/>
                </a:lnTo>
                <a:lnTo>
                  <a:pt x="595" y="1561"/>
                </a:lnTo>
                <a:lnTo>
                  <a:pt x="662" y="1462"/>
                </a:lnTo>
                <a:lnTo>
                  <a:pt x="732" y="1361"/>
                </a:lnTo>
                <a:lnTo>
                  <a:pt x="806" y="1260"/>
                </a:lnTo>
                <a:lnTo>
                  <a:pt x="882" y="1159"/>
                </a:lnTo>
                <a:lnTo>
                  <a:pt x="959" y="1059"/>
                </a:lnTo>
                <a:lnTo>
                  <a:pt x="1040" y="962"/>
                </a:lnTo>
                <a:lnTo>
                  <a:pt x="1124" y="865"/>
                </a:lnTo>
                <a:lnTo>
                  <a:pt x="1211" y="770"/>
                </a:lnTo>
                <a:lnTo>
                  <a:pt x="1298" y="678"/>
                </a:lnTo>
                <a:lnTo>
                  <a:pt x="1389" y="591"/>
                </a:lnTo>
                <a:lnTo>
                  <a:pt x="1482" y="508"/>
                </a:lnTo>
                <a:lnTo>
                  <a:pt x="1577" y="428"/>
                </a:lnTo>
                <a:lnTo>
                  <a:pt x="1674" y="353"/>
                </a:lnTo>
                <a:lnTo>
                  <a:pt x="1773" y="285"/>
                </a:lnTo>
                <a:lnTo>
                  <a:pt x="1874" y="223"/>
                </a:lnTo>
                <a:lnTo>
                  <a:pt x="1977" y="166"/>
                </a:lnTo>
                <a:lnTo>
                  <a:pt x="2081" y="118"/>
                </a:lnTo>
                <a:lnTo>
                  <a:pt x="2186" y="75"/>
                </a:lnTo>
                <a:lnTo>
                  <a:pt x="2293" y="42"/>
                </a:lnTo>
                <a:lnTo>
                  <a:pt x="2401" y="19"/>
                </a:lnTo>
                <a:lnTo>
                  <a:pt x="2512" y="3"/>
                </a:lnTo>
                <a:lnTo>
                  <a:pt x="2620" y="0"/>
                </a:lnTo>
                <a:close/>
              </a:path>
            </a:pathLst>
          </a:custGeom>
          <a:solidFill>
            <a:srgbClr val="FFCF37">
              <a:alpha val="8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1" tIns="34291" rIns="68581" bIns="34291" numCol="1" anchor="t" anchorCtr="0" compatLnSpc="1">
            <a:prstTxWarp prst="textNoShape">
              <a:avLst/>
            </a:prstTxWarp>
          </a:bodyPr>
          <a:lstStyle/>
          <a:p>
            <a:endParaRPr lang="fr-FR" sz="3225" dirty="0"/>
          </a:p>
        </p:txBody>
      </p:sp>
    </p:spTree>
    <p:extLst>
      <p:ext uri="{BB962C8B-B14F-4D97-AF65-F5344CB8AC3E}">
        <p14:creationId xmlns:p14="http://schemas.microsoft.com/office/powerpoint/2010/main" val="3618975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 Unwanted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63486"/>
            <a:ext cx="9872871" cy="4332514"/>
          </a:xfrm>
        </p:spPr>
        <p:txBody>
          <a:bodyPr>
            <a:normAutofit/>
          </a:bodyPr>
          <a:lstStyle/>
          <a:p>
            <a:r>
              <a:rPr lang="en-US" sz="2800" i="1" dirty="0"/>
              <a:t>If the dog continues to practice unwanted behavior, </a:t>
            </a:r>
            <a:br>
              <a:rPr lang="en-US" sz="2800" i="1" dirty="0"/>
            </a:br>
            <a:r>
              <a:rPr lang="en-US" sz="2800" i="1" dirty="0"/>
              <a:t>he will get better at it</a:t>
            </a:r>
            <a:br>
              <a:rPr lang="en-US" sz="2800" i="1" dirty="0"/>
            </a:br>
            <a:endParaRPr lang="en-US" sz="2800" i="1" dirty="0"/>
          </a:p>
          <a:p>
            <a:pPr lvl="1"/>
            <a:r>
              <a:rPr lang="en-US" sz="2800" dirty="0"/>
              <a:t>Stop the game </a:t>
            </a:r>
          </a:p>
          <a:p>
            <a:pPr lvl="2"/>
            <a:r>
              <a:rPr lang="en-US" sz="2600" dirty="0"/>
              <a:t>Time outs after errors</a:t>
            </a:r>
          </a:p>
          <a:p>
            <a:pPr lvl="3"/>
            <a:r>
              <a:rPr lang="en-US" sz="2600" dirty="0"/>
              <a:t>Errors: Pushing before being cued, pick the ball up for a bit</a:t>
            </a:r>
          </a:p>
          <a:p>
            <a:pPr lvl="2"/>
            <a:r>
              <a:rPr lang="en-US" sz="2600" dirty="0"/>
              <a:t>Switch to obedience training – sit, down, stay</a:t>
            </a:r>
          </a:p>
          <a:p>
            <a:pPr lvl="2"/>
            <a:r>
              <a:rPr lang="en-US" sz="2600" dirty="0"/>
              <a:t>Recall the dog to you and start again</a:t>
            </a:r>
          </a:p>
          <a:p>
            <a:pPr lvl="2"/>
            <a:r>
              <a:rPr lang="en-US" sz="2600" dirty="0"/>
              <a:t>Crate them for a time out</a:t>
            </a:r>
          </a:p>
          <a:p>
            <a:pPr lvl="2"/>
            <a:r>
              <a:rPr lang="en-US" sz="2600" dirty="0"/>
              <a:t>Go for a walk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270" y="409574"/>
            <a:ext cx="2979963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67254"/>
            <a:ext cx="9872871" cy="403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Short training sessions are best</a:t>
            </a:r>
          </a:p>
          <a:p>
            <a:r>
              <a:rPr lang="en-US" dirty="0"/>
              <a:t>Give days off from training </a:t>
            </a:r>
          </a:p>
          <a:p>
            <a:r>
              <a:rPr lang="en-US" dirty="0"/>
              <a:t>Change your routine occasionally</a:t>
            </a:r>
          </a:p>
          <a:p>
            <a:r>
              <a:rPr lang="en-US" dirty="0"/>
              <a:t>Go for long walks</a:t>
            </a:r>
          </a:p>
          <a:p>
            <a:r>
              <a:rPr lang="en-US" dirty="0"/>
              <a:t>Do things your dog likes to do</a:t>
            </a:r>
          </a:p>
          <a:p>
            <a:r>
              <a:rPr lang="en-US" dirty="0"/>
              <a:t>Take care of their basic needs</a:t>
            </a:r>
          </a:p>
          <a:p>
            <a:r>
              <a:rPr lang="en-US" dirty="0"/>
              <a:t>Let your dog take naps</a:t>
            </a:r>
          </a:p>
          <a:p>
            <a:r>
              <a:rPr lang="en-US" dirty="0"/>
              <a:t>Speak softly </a:t>
            </a:r>
          </a:p>
          <a:p>
            <a:r>
              <a:rPr lang="en-US" dirty="0"/>
              <a:t>If you have multiple dogs, give each dog quality time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044" r="10286"/>
          <a:stretch/>
        </p:blipFill>
        <p:spPr>
          <a:xfrm>
            <a:off x="6787662" y="609600"/>
            <a:ext cx="4228209" cy="45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1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7715"/>
            <a:ext cx="9875520" cy="1356360"/>
          </a:xfrm>
        </p:spPr>
        <p:txBody>
          <a:bodyPr/>
          <a:lstStyle/>
          <a:p>
            <a:r>
              <a:rPr lang="en-US" dirty="0"/>
              <a:t>Actions/Lifestyle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649" y="1582615"/>
            <a:ext cx="9872871" cy="4554416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Managing &amp; Supervision </a:t>
            </a:r>
            <a:r>
              <a:rPr lang="en-US" sz="2600" dirty="0"/>
              <a:t>to prevent occurrence of undesired behavior </a:t>
            </a:r>
          </a:p>
          <a:p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Daily Training </a:t>
            </a:r>
          </a:p>
          <a:p>
            <a:pPr lvl="1"/>
            <a:r>
              <a:rPr lang="en-US" sz="2200" dirty="0"/>
              <a:t>Animals learn whenever they have their eyes open</a:t>
            </a:r>
          </a:p>
          <a:p>
            <a:pPr lvl="1"/>
            <a:r>
              <a:rPr lang="en-US" sz="2400" dirty="0"/>
              <a:t>Low environmental distraction during training</a:t>
            </a:r>
          </a:p>
          <a:p>
            <a:pPr lvl="1"/>
            <a:r>
              <a:rPr lang="en-US" sz="2400" dirty="0"/>
              <a:t>HIGH ratio of reinforcement </a:t>
            </a:r>
          </a:p>
          <a:p>
            <a:pPr lvl="1"/>
            <a:r>
              <a:rPr lang="en-US" sz="2400" dirty="0"/>
              <a:t>Quick succession of repetitions</a:t>
            </a:r>
          </a:p>
          <a:p>
            <a:pPr lvl="1"/>
            <a:r>
              <a:rPr lang="en-US" sz="2400" dirty="0"/>
              <a:t>Increase training session duration slowly over time</a:t>
            </a:r>
          </a:p>
          <a:p>
            <a:pPr lvl="1"/>
            <a:r>
              <a:rPr lang="en-US" sz="2400" dirty="0"/>
              <a:t>Consistent cues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Interject self-control sessions with physical activity &amp; play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PLAY! PLAY! PLAY! </a:t>
            </a:r>
            <a:r>
              <a:rPr lang="en-US" sz="2400" dirty="0"/>
              <a:t>It’s got to be fun!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89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Play &amp; Action As Rewards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136531"/>
            <a:ext cx="10445262" cy="3907072"/>
          </a:xfrm>
        </p:spPr>
        <p:txBody>
          <a:bodyPr>
            <a:normAutofit/>
          </a:bodyPr>
          <a:lstStyle/>
          <a:p>
            <a:r>
              <a:rPr lang="en-US" dirty="0"/>
              <a:t>Play is in the Eye of the Beholder (Your Dog)</a:t>
            </a:r>
          </a:p>
          <a:p>
            <a:r>
              <a:rPr lang="en-US" dirty="0"/>
              <a:t>Reinforce with Tug, Running, Fetch, Games, Go For a Walk, Sniffing, Hide &amp; Seek</a:t>
            </a:r>
          </a:p>
          <a:p>
            <a:pPr>
              <a:spcBef>
                <a:spcPts val="600"/>
              </a:spcBef>
            </a:pPr>
            <a:r>
              <a:rPr lang="en-US" dirty="0"/>
              <a:t>Relieves Stress</a:t>
            </a:r>
          </a:p>
          <a:p>
            <a:pPr>
              <a:spcBef>
                <a:spcPts val="600"/>
              </a:spcBef>
            </a:pPr>
            <a:r>
              <a:rPr lang="en-US" dirty="0"/>
              <a:t>Movement is a Motivator</a:t>
            </a:r>
          </a:p>
          <a:p>
            <a:pPr>
              <a:spcBef>
                <a:spcPts val="600"/>
              </a:spcBef>
            </a:pPr>
            <a:r>
              <a:rPr lang="en-US" dirty="0"/>
              <a:t>Movement Focuses Dogs on You</a:t>
            </a:r>
          </a:p>
          <a:p>
            <a:pPr>
              <a:spcBef>
                <a:spcPts val="600"/>
              </a:spcBef>
            </a:pPr>
            <a:r>
              <a:rPr lang="en-US" dirty="0"/>
              <a:t>Builds Relationship</a:t>
            </a:r>
          </a:p>
          <a:p>
            <a:pPr>
              <a:spcBef>
                <a:spcPts val="600"/>
              </a:spcBef>
            </a:pPr>
            <a:r>
              <a:rPr lang="en-US" dirty="0"/>
              <a:t>Variety Can Reduce Boredom, Frustration &amp; Anxiety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27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24454"/>
            <a:ext cx="9872871" cy="3871546"/>
          </a:xfrm>
        </p:spPr>
        <p:txBody>
          <a:bodyPr/>
          <a:lstStyle/>
          <a:p>
            <a:r>
              <a:rPr lang="en-US" sz="3200" dirty="0"/>
              <a:t>Helps with Ability to Focus</a:t>
            </a:r>
          </a:p>
          <a:p>
            <a:pPr lvl="1"/>
            <a:r>
              <a:rPr lang="en-US" sz="3200" dirty="0"/>
              <a:t>Body Awareness Exercises</a:t>
            </a:r>
          </a:p>
          <a:p>
            <a:pPr lvl="1"/>
            <a:r>
              <a:rPr lang="en-US" sz="3200" dirty="0"/>
              <a:t>Massage/Stroking</a:t>
            </a:r>
          </a:p>
          <a:p>
            <a:pPr lvl="1"/>
            <a:r>
              <a:rPr lang="en-US" sz="3200" dirty="0"/>
              <a:t>Exercise</a:t>
            </a:r>
          </a:p>
          <a:p>
            <a:r>
              <a:rPr lang="en-US" sz="3200" dirty="0"/>
              <a:t>Reduces Anxiety</a:t>
            </a:r>
          </a:p>
          <a:p>
            <a:r>
              <a:rPr lang="en-US" sz="3200" dirty="0"/>
              <a:t>Increases Performance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4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is Key!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649" y="1818831"/>
            <a:ext cx="9872871" cy="4362161"/>
          </a:xfrm>
        </p:spPr>
        <p:txBody>
          <a:bodyPr>
            <a:normAutofit/>
          </a:bodyPr>
          <a:lstStyle/>
          <a:p>
            <a:r>
              <a:rPr lang="en-US" sz="2400" dirty="0"/>
              <a:t>In Treibball distance work is </a:t>
            </a:r>
            <a:r>
              <a:rPr lang="en-US" sz="2400" dirty="0">
                <a:solidFill>
                  <a:schemeClr val="accent2"/>
                </a:solidFill>
              </a:rPr>
              <a:t>KEY</a:t>
            </a:r>
          </a:p>
          <a:p>
            <a:r>
              <a:rPr lang="en-US" sz="2400" dirty="0"/>
              <a:t>Dog has freedom to choose </a:t>
            </a:r>
          </a:p>
          <a:p>
            <a:pPr lvl="1"/>
            <a:r>
              <a:rPr lang="en-US" sz="2400" dirty="0"/>
              <a:t>Train them to make decisions</a:t>
            </a:r>
          </a:p>
          <a:p>
            <a:pPr lvl="1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REWARD YOUR DOG </a:t>
            </a:r>
            <a:r>
              <a:rPr lang="en-US" sz="2400" dirty="0"/>
              <a:t>for choosing correct actions</a:t>
            </a:r>
          </a:p>
          <a:p>
            <a:r>
              <a:rPr lang="en-US" sz="2400" dirty="0"/>
              <a:t>Correcting an untrained dog in distance work is </a:t>
            </a:r>
            <a:br>
              <a:rPr lang="en-US" sz="2400" dirty="0"/>
            </a:br>
            <a:r>
              <a:rPr lang="en-US" sz="2400" dirty="0"/>
              <a:t>stressful &amp; counter productive</a:t>
            </a:r>
          </a:p>
          <a:p>
            <a:pPr lvl="2"/>
            <a:r>
              <a:rPr lang="en-US" sz="2200" dirty="0"/>
              <a:t>The dog will vote with his feet &amp; leave, sniff, etc.</a:t>
            </a:r>
          </a:p>
          <a:p>
            <a:pPr lvl="2"/>
            <a:r>
              <a:rPr lang="en-US" sz="2200" dirty="0"/>
              <a:t>Force can’t work</a:t>
            </a:r>
          </a:p>
          <a:p>
            <a:pPr lvl="1"/>
            <a:endParaRPr lang="en-US" sz="2400" dirty="0"/>
          </a:p>
          <a:p>
            <a:pPr marL="274320" lvl="1" indent="0">
              <a:buNone/>
            </a:pPr>
            <a:r>
              <a:rPr lang="en-US" sz="2400" i="1" dirty="0"/>
              <a:t>“You can’t put a choke chain on a dolphin.”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363" y="613432"/>
            <a:ext cx="3851762" cy="289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03" y="3623379"/>
            <a:ext cx="3835221" cy="2557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38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Control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30828"/>
            <a:ext cx="9872871" cy="4038600"/>
          </a:xfrm>
        </p:spPr>
        <p:txBody>
          <a:bodyPr>
            <a:normAutofit/>
          </a:bodyPr>
          <a:lstStyle/>
          <a:p>
            <a:pPr marL="560070" indent="-514350">
              <a:buFont typeface="+mj-lt"/>
              <a:buAutoNum type="arabicPeriod"/>
            </a:pPr>
            <a:r>
              <a:rPr lang="en-US" sz="2800" dirty="0"/>
              <a:t>What Is Impulsive Behavior?</a:t>
            </a:r>
          </a:p>
          <a:p>
            <a:pPr marL="560070" indent="-514350">
              <a:buFont typeface="+mj-lt"/>
              <a:buAutoNum type="arabicPeriod"/>
            </a:pPr>
            <a:r>
              <a:rPr lang="en-US" sz="2800" dirty="0"/>
              <a:t>The Many Facets of Impulse Control </a:t>
            </a:r>
          </a:p>
          <a:p>
            <a:pPr marL="560070" indent="-514350">
              <a:buFont typeface="+mj-lt"/>
              <a:buAutoNum type="arabicPeriod"/>
            </a:pPr>
            <a:r>
              <a:rPr lang="en-US" sz="2800" dirty="0"/>
              <a:t>How You Can Train Your Dog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836" y="5986272"/>
            <a:ext cx="609600" cy="402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51" y="3949064"/>
            <a:ext cx="3979333" cy="2238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609600"/>
            <a:ext cx="3333750" cy="2495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435" y="3945890"/>
            <a:ext cx="3362324" cy="22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67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Shaping for Distance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400" dirty="0"/>
              <a:t>Break behaviors down into the smallest parts</a:t>
            </a:r>
          </a:p>
          <a:p>
            <a:pPr marL="1143000" lvl="1"/>
            <a:r>
              <a:rPr lang="en-US" sz="2400" dirty="0"/>
              <a:t>Rewards need to be delivered </a:t>
            </a:r>
            <a:r>
              <a:rPr lang="en-US" sz="2400" i="1" dirty="0"/>
              <a:t>at a distance</a:t>
            </a:r>
          </a:p>
          <a:p>
            <a:pPr marL="1097280" lvl="2"/>
            <a:r>
              <a:rPr lang="en-US" sz="2400" dirty="0"/>
              <a:t>Rewards: Be generous when changing criteria </a:t>
            </a:r>
          </a:p>
          <a:p>
            <a:pPr marL="1097280" lvl="2"/>
            <a:r>
              <a:rPr lang="en-US" sz="2400" dirty="0"/>
              <a:t>Play as much as you train</a:t>
            </a:r>
          </a:p>
          <a:p>
            <a:pPr marL="1097280" lvl="2"/>
            <a:r>
              <a:rPr lang="en-US" sz="2400" dirty="0"/>
              <a:t>Short, short, short sessions (30 sec. - 2 minutes)</a:t>
            </a:r>
          </a:p>
          <a:p>
            <a:pPr marL="1371600" lvl="3"/>
            <a:r>
              <a:rPr lang="en-US" sz="2200" dirty="0"/>
              <a:t>Depends on the dog</a:t>
            </a:r>
          </a:p>
          <a:p>
            <a:pPr marL="594360"/>
            <a:r>
              <a:rPr lang="en-US" sz="2400" dirty="0"/>
              <a:t>Be patient</a:t>
            </a:r>
          </a:p>
          <a:p>
            <a:pPr marL="41148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26" y="447676"/>
            <a:ext cx="3629024" cy="24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67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649" y="454856"/>
            <a:ext cx="9875520" cy="1268436"/>
          </a:xfrm>
        </p:spPr>
        <p:txBody>
          <a:bodyPr/>
          <a:lstStyle/>
          <a:p>
            <a:r>
              <a:rPr lang="en-US" dirty="0"/>
              <a:t>IC for </a:t>
            </a:r>
            <a:r>
              <a:rPr lang="en-US" dirty="0" err="1"/>
              <a:t>Treibball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649" y="1494693"/>
            <a:ext cx="9872871" cy="49512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Obedience </a:t>
            </a:r>
          </a:p>
          <a:p>
            <a:pPr lvl="1"/>
            <a:r>
              <a:rPr lang="en-US" dirty="0"/>
              <a:t>Sit Until Released</a:t>
            </a:r>
          </a:p>
          <a:p>
            <a:pPr lvl="1"/>
            <a:r>
              <a:rPr lang="en-US" dirty="0"/>
              <a:t>Down Until Released</a:t>
            </a:r>
          </a:p>
          <a:p>
            <a:pPr lvl="1"/>
            <a:r>
              <a:rPr lang="en-US" dirty="0"/>
              <a:t>Distance Sit &amp; Down Stay</a:t>
            </a:r>
          </a:p>
          <a:p>
            <a:pPr lvl="1"/>
            <a:r>
              <a:rPr lang="en-US" dirty="0"/>
              <a:t>Wait</a:t>
            </a:r>
          </a:p>
          <a:p>
            <a:pPr lvl="1"/>
            <a:r>
              <a:rPr lang="en-US" dirty="0"/>
              <a:t>Front</a:t>
            </a:r>
          </a:p>
          <a:p>
            <a:pPr lvl="1"/>
            <a:r>
              <a:rPr lang="en-US" dirty="0"/>
              <a:t>Leave It</a:t>
            </a:r>
          </a:p>
          <a:p>
            <a:r>
              <a:rPr lang="en-US" dirty="0" err="1"/>
              <a:t>Treibball</a:t>
            </a:r>
            <a:endParaRPr lang="en-US" dirty="0"/>
          </a:p>
          <a:p>
            <a:pPr lvl="1"/>
            <a:r>
              <a:rPr lang="en-US" dirty="0"/>
              <a:t>Heeling into the Ring</a:t>
            </a:r>
          </a:p>
          <a:p>
            <a:pPr lvl="1"/>
            <a:r>
              <a:rPr lang="en-US" dirty="0"/>
              <a:t>Ball Habituation</a:t>
            </a:r>
          </a:p>
          <a:p>
            <a:pPr lvl="1"/>
            <a:r>
              <a:rPr lang="en-US" dirty="0"/>
              <a:t>Wait Behind the Ball</a:t>
            </a:r>
          </a:p>
          <a:p>
            <a:pPr lvl="1"/>
            <a:r>
              <a:rPr lang="en-US" dirty="0"/>
              <a:t>Balancing</a:t>
            </a:r>
          </a:p>
          <a:p>
            <a:pPr lvl="1"/>
            <a:r>
              <a:rPr lang="en-US" dirty="0"/>
              <a:t>Dynamic position changes – balancing</a:t>
            </a:r>
          </a:p>
          <a:p>
            <a:pPr lvl="1"/>
            <a:r>
              <a:rPr lang="en-US" dirty="0"/>
              <a:t>Splat Down – Lily Pad Game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60" y="934329"/>
            <a:ext cx="243864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5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I Do Too Much IC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It’s Possible!</a:t>
            </a:r>
          </a:p>
          <a:p>
            <a:r>
              <a:rPr lang="en-US" sz="2800" dirty="0"/>
              <a:t>Depends on the dog</a:t>
            </a:r>
          </a:p>
          <a:p>
            <a:pPr lvl="1"/>
            <a:r>
              <a:rPr lang="en-US" sz="2800" dirty="0"/>
              <a:t>Shy or fearful dogs may need motivation instead</a:t>
            </a:r>
          </a:p>
          <a:p>
            <a:pPr lvl="1"/>
            <a:r>
              <a:rPr lang="en-US" sz="2800" dirty="0"/>
              <a:t>Field breeds may need more</a:t>
            </a:r>
          </a:p>
          <a:p>
            <a:r>
              <a:rPr lang="en-US" sz="2800" dirty="0"/>
              <a:t>Rule: Pay Attention to the Dog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3486866"/>
            <a:ext cx="4426839" cy="29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5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 Habituation &amp; 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0008"/>
            <a:ext cx="9872871" cy="427599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Be the cookie! - You need to be more important than the balls</a:t>
            </a:r>
          </a:p>
          <a:p>
            <a:r>
              <a:rPr lang="en-US" sz="2800" dirty="0"/>
              <a:t>Make the ball a 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neutral stimulus </a:t>
            </a:r>
            <a:r>
              <a:rPr lang="en-US" sz="2800" b="1" dirty="0"/>
              <a:t>before</a:t>
            </a:r>
            <a:r>
              <a:rPr lang="en-US" sz="2800" dirty="0"/>
              <a:t> pushing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Have balls around training area - at a distance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Do obedience with balls nearby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Play games with balls next to you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Teach impulse control behaviors in other parts of life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Move the balls slowly with dog in a stay, then increase speed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Have your dog watch other dogs play, if they are calm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No teeth, feet or climbing on the ball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016" y="2221230"/>
            <a:ext cx="2703767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45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SLLOOOOWLLYYY!</a:t>
            </a:r>
          </a:p>
          <a:p>
            <a:pPr lvl="1"/>
            <a:r>
              <a:rPr lang="en-US" dirty="0"/>
              <a:t>Don’t Rush into it with an over aroused or inhibited dog</a:t>
            </a:r>
          </a:p>
          <a:p>
            <a:r>
              <a:rPr lang="en-US" dirty="0"/>
              <a:t>Dial in your dog’s skills first</a:t>
            </a:r>
          </a:p>
          <a:p>
            <a:pPr lvl="1"/>
            <a:r>
              <a:rPr lang="en-US" dirty="0"/>
              <a:t>Balancing</a:t>
            </a:r>
          </a:p>
          <a:p>
            <a:pPr lvl="1"/>
            <a:r>
              <a:rPr lang="en-US" dirty="0"/>
              <a:t>Sit Behind an Object (other than a ball)</a:t>
            </a:r>
          </a:p>
          <a:p>
            <a:pPr lvl="1"/>
            <a:r>
              <a:rPr lang="en-US" dirty="0"/>
              <a:t>Flick Push</a:t>
            </a:r>
          </a:p>
          <a:p>
            <a:pPr lvl="1"/>
            <a:r>
              <a:rPr lang="en-US" dirty="0"/>
              <a:t>Distance Work</a:t>
            </a:r>
          </a:p>
          <a:p>
            <a:pPr lvl="1"/>
            <a:r>
              <a:rPr lang="en-US" dirty="0"/>
              <a:t>Introduce a ball without pushing</a:t>
            </a:r>
          </a:p>
          <a:p>
            <a:r>
              <a:rPr lang="en-US" dirty="0"/>
              <a:t>Then introduce the ball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617" y="2057400"/>
            <a:ext cx="2212581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7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</a:t>
            </a:r>
            <a:r>
              <a:rPr lang="en-US" dirty="0" err="1"/>
              <a:t>Premack</a:t>
            </a:r>
            <a:r>
              <a:rPr lang="en-US" dirty="0"/>
              <a:t>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267785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chemeClr val="accent4">
                    <a:lumMod val="75000"/>
                  </a:schemeClr>
                </a:solidFill>
              </a:rPr>
              <a:t>Less likely behavior is rewarded by more likely behavior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Define what your dog wants</a:t>
            </a:r>
          </a:p>
          <a:p>
            <a:pPr lvl="2"/>
            <a:r>
              <a:rPr lang="en-US" sz="2400" dirty="0"/>
              <a:t>Fetch, Running, Sniffing, etc.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Define what  behavior you want</a:t>
            </a:r>
          </a:p>
          <a:p>
            <a:pPr lvl="2"/>
            <a:r>
              <a:rPr lang="en-US" sz="2400" dirty="0"/>
              <a:t>Pushing Balls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Set up the exercise</a:t>
            </a:r>
          </a:p>
          <a:p>
            <a:pPr lvl="2"/>
            <a:r>
              <a:rPr lang="en-US" sz="2400" dirty="0"/>
              <a:t>Have everything ready before you start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Train your dog</a:t>
            </a:r>
          </a:p>
          <a:p>
            <a:pPr lvl="2"/>
            <a:r>
              <a:rPr lang="en-US" sz="2400" dirty="0"/>
              <a:t>Dog pushes ball, then you play together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37" y="509587"/>
            <a:ext cx="1990725" cy="2295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6437" y="2905125"/>
            <a:ext cx="19907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</a:t>
            </a:r>
            <a:r>
              <a:rPr lang="en-US" dirty="0" err="1"/>
              <a:t>Premack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42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 of Exercises for </a:t>
            </a:r>
            <a:r>
              <a:rPr lang="en-US" dirty="0" err="1"/>
              <a:t>Treibball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Balancing Game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Warm up Game</a:t>
            </a:r>
            <a:endParaRPr lang="en-US" dirty="0"/>
          </a:p>
          <a:p>
            <a:r>
              <a:rPr lang="en-US" dirty="0">
                <a:hlinkClick r:id="rId4"/>
              </a:rPr>
              <a:t>Weave Ball Game </a:t>
            </a:r>
            <a:endParaRPr lang="en-US" dirty="0"/>
          </a:p>
          <a:p>
            <a:r>
              <a:rPr lang="en-US" dirty="0">
                <a:hlinkClick r:id="rId5" action="ppaction://hlinkfile"/>
              </a:rPr>
              <a:t>Ellie’s Heeling with Balls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737" y="2138362"/>
            <a:ext cx="4891088" cy="27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37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Treibball</a:t>
            </a:r>
            <a:r>
              <a:rPr lang="en-US" sz="2800" dirty="0"/>
              <a:t> Handbook</a:t>
            </a:r>
          </a:p>
          <a:p>
            <a:r>
              <a:rPr lang="en-US" sz="2800" dirty="0" err="1"/>
              <a:t>Treibball</a:t>
            </a:r>
            <a:r>
              <a:rPr lang="en-US" sz="2800" dirty="0"/>
              <a:t> Videos (CEUs!)</a:t>
            </a:r>
          </a:p>
          <a:p>
            <a:pPr lvl="1"/>
            <a:r>
              <a:rPr lang="en-US" sz="2400" dirty="0"/>
              <a:t>Beginning </a:t>
            </a:r>
            <a:r>
              <a:rPr lang="en-US" sz="2400" dirty="0" err="1"/>
              <a:t>Treibball</a:t>
            </a:r>
            <a:r>
              <a:rPr lang="en-US" sz="2400" dirty="0"/>
              <a:t> (TawzerDog.com)</a:t>
            </a:r>
          </a:p>
          <a:p>
            <a:pPr lvl="1"/>
            <a:r>
              <a:rPr lang="en-US" sz="2400" dirty="0"/>
              <a:t>Intermediate </a:t>
            </a:r>
            <a:r>
              <a:rPr lang="en-US" sz="2400" dirty="0" err="1"/>
              <a:t>Treibball</a:t>
            </a:r>
            <a:r>
              <a:rPr lang="en-US" sz="2400" dirty="0"/>
              <a:t> (TawzerDog.com)</a:t>
            </a:r>
          </a:p>
          <a:p>
            <a:r>
              <a:rPr lang="en-US" sz="2800" dirty="0"/>
              <a:t>Online Coaching </a:t>
            </a:r>
          </a:p>
          <a:p>
            <a:r>
              <a:rPr lang="en-US" sz="2800" dirty="0">
                <a:hlinkClick r:id="rId2"/>
              </a:rPr>
              <a:t>www.livingwithdogs.us</a:t>
            </a:r>
            <a:endParaRPr lang="en-US" sz="2800" dirty="0"/>
          </a:p>
          <a:p>
            <a:r>
              <a:rPr lang="en-US" sz="2800" dirty="0">
                <a:hlinkClick r:id="rId3"/>
              </a:rPr>
              <a:t>www.nationaltreibball.com</a:t>
            </a:r>
            <a:endParaRPr lang="en-US" sz="2800" dirty="0"/>
          </a:p>
          <a:p>
            <a:r>
              <a:rPr lang="en-US" sz="2800" dirty="0"/>
              <a:t>NATE Members Facebook page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07" y="570547"/>
            <a:ext cx="1972427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817" y="4029075"/>
            <a:ext cx="4334067" cy="21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23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938" y="1450731"/>
            <a:ext cx="11693769" cy="205739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“Inch by Inch, Life’s a Cinch.</a:t>
            </a:r>
            <a:br>
              <a:rPr lang="en-US" sz="5400" dirty="0">
                <a:latin typeface="+mn-lt"/>
              </a:rPr>
            </a:br>
            <a:r>
              <a:rPr lang="en-US" sz="3600" dirty="0">
                <a:latin typeface="+mn-lt"/>
              </a:rPr>
              <a:t> </a:t>
            </a:r>
            <a:br>
              <a:rPr lang="en-US" sz="5400" dirty="0">
                <a:latin typeface="+mn-lt"/>
              </a:rPr>
            </a:br>
            <a:r>
              <a:rPr lang="en-US" sz="5400" dirty="0">
                <a:latin typeface="+mn-lt"/>
              </a:rPr>
              <a:t>Yard by Yard, Life is Hard”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8853" y="4668715"/>
            <a:ext cx="8767860" cy="1230922"/>
          </a:xfrm>
        </p:spPr>
        <p:txBody>
          <a:bodyPr/>
          <a:lstStyle/>
          <a:p>
            <a:r>
              <a:rPr lang="en-US" dirty="0"/>
              <a:t>Words to live by!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5" name="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4825" y="4770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609" y="609599"/>
            <a:ext cx="6049004" cy="5764823"/>
          </a:xfrm>
        </p:spPr>
      </p:pic>
    </p:spTree>
    <p:extLst>
      <p:ext uri="{BB962C8B-B14F-4D97-AF65-F5344CB8AC3E}">
        <p14:creationId xmlns:p14="http://schemas.microsoft.com/office/powerpoint/2010/main" val="60579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Impulsive Behavior?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inability to inhibit behavior in the presence of salient cues.</a:t>
            </a:r>
            <a:br>
              <a:rPr lang="en-US" dirty="0"/>
            </a:br>
            <a:endParaRPr lang="en-US" sz="1000" dirty="0"/>
          </a:p>
          <a:p>
            <a:pPr lvl="2"/>
            <a:r>
              <a:rPr lang="en-US" sz="2400" dirty="0">
                <a:solidFill>
                  <a:schemeClr val="accent2"/>
                </a:solidFill>
              </a:rPr>
              <a:t>I want it ALL and I want it NOW! 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51" y="3598063"/>
            <a:ext cx="3417257" cy="2277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18" y="3598062"/>
            <a:ext cx="3419770" cy="2277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734" y="3598062"/>
            <a:ext cx="3414968" cy="22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14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65959"/>
            <a:ext cx="8073571" cy="3590778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What are your dog’s triggers?</a:t>
            </a:r>
          </a:p>
          <a:p>
            <a:pPr lvl="2"/>
            <a:r>
              <a:rPr lang="en-US" sz="2400" dirty="0"/>
              <a:t>Common triggers: food, toys, critters, people and dogs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How can you practice arousal to calmness?</a:t>
            </a:r>
          </a:p>
          <a:p>
            <a:pPr lvl="2"/>
            <a:r>
              <a:rPr lang="en-US" sz="2400" dirty="0"/>
              <a:t>Turn them on, then turn them off on cue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Where can you practice in new places/situations?</a:t>
            </a:r>
          </a:p>
          <a:p>
            <a:pPr lvl="2"/>
            <a:r>
              <a:rPr lang="en-US" sz="2400" dirty="0"/>
              <a:t>Avoid “But he can do this at home!” syndrome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How can you raise only one criteria at a time?</a:t>
            </a:r>
          </a:p>
          <a:p>
            <a:pPr lvl="2"/>
            <a:r>
              <a:rPr lang="en-US" sz="2400" dirty="0"/>
              <a:t>Avoid getting greedy for “faster” results</a:t>
            </a:r>
          </a:p>
          <a:p>
            <a:pPr lvl="1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What exercises do you use to teach impulse control?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152" y="388839"/>
            <a:ext cx="2819081" cy="239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17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NATE Ribbons!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23291"/>
            <a:ext cx="9872871" cy="4320311"/>
          </a:xfrm>
        </p:spPr>
        <p:txBody>
          <a:bodyPr/>
          <a:lstStyle/>
          <a:p>
            <a:r>
              <a:rPr lang="en-US" dirty="0"/>
              <a:t>Event Hosts: you can order NATE specific ribbons</a:t>
            </a:r>
          </a:p>
          <a:p>
            <a:r>
              <a:rPr lang="en-US" dirty="0"/>
              <a:t>NATE logo is a stock image file at Hodges Badge Company</a:t>
            </a:r>
          </a:p>
          <a:p>
            <a:r>
              <a:rPr lang="en-US" dirty="0"/>
              <a:t>NATE Titling Ribbon for Virtual Competition</a:t>
            </a:r>
          </a:p>
          <a:p>
            <a:pPr lvl="1"/>
            <a:r>
              <a:rPr lang="en-US" dirty="0"/>
              <a:t>Want your ribbon? </a:t>
            </a:r>
          </a:p>
          <a:p>
            <a:pPr lvl="2"/>
            <a:r>
              <a:rPr lang="en-US" dirty="0"/>
              <a:t>Make your video. </a:t>
            </a:r>
          </a:p>
          <a:p>
            <a:pPr lvl="2"/>
            <a:r>
              <a:rPr lang="en-US" dirty="0"/>
              <a:t>Go to NATE website, Members Section, </a:t>
            </a:r>
            <a:br>
              <a:rPr lang="en-US" dirty="0"/>
            </a:br>
            <a:r>
              <a:rPr lang="en-US" dirty="0"/>
              <a:t>Competition Forms, Video Titling Submission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735" t="4848" r="22260" b="-735"/>
          <a:stretch/>
        </p:blipFill>
        <p:spPr>
          <a:xfrm rot="5400000">
            <a:off x="8138690" y="3233878"/>
            <a:ext cx="3255363" cy="2651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8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Impulse Control?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069" y="1719262"/>
            <a:ext cx="6665046" cy="3696800"/>
          </a:xfrm>
        </p:spPr>
        <p:txBody>
          <a:bodyPr>
            <a:normAutofit/>
          </a:bodyPr>
          <a:lstStyle/>
          <a:p>
            <a:r>
              <a:rPr lang="en-US" sz="3300" dirty="0"/>
              <a:t>Impulse control is 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</a:rPr>
              <a:t>SELF</a:t>
            </a:r>
            <a:r>
              <a:rPr lang="en-US" sz="3300" dirty="0"/>
              <a:t> control</a:t>
            </a:r>
          </a:p>
          <a:p>
            <a:r>
              <a:rPr lang="en-US" sz="3600" dirty="0"/>
              <a:t>It comes from within the dog, 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</a:rPr>
              <a:t>eventually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941" y="979492"/>
            <a:ext cx="3857693" cy="2572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681" y="3696324"/>
            <a:ext cx="3926952" cy="26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2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solidFill>
                  <a:schemeClr val="accent2"/>
                </a:solidFill>
              </a:rPr>
              <a:t>Imposed </a:t>
            </a:r>
            <a:r>
              <a:rPr lang="en-US" dirty="0"/>
              <a:t>Control?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02422"/>
            <a:ext cx="9872871" cy="4334609"/>
          </a:xfrm>
        </p:spPr>
        <p:txBody>
          <a:bodyPr>
            <a:normAutofit/>
          </a:bodyPr>
          <a:lstStyle/>
          <a:p>
            <a:r>
              <a:rPr lang="en-US" dirty="0"/>
              <a:t>You impose your will on the dog</a:t>
            </a:r>
          </a:p>
          <a:p>
            <a:r>
              <a:rPr lang="en-US" dirty="0"/>
              <a:t>The dog has no freedom to choose (Tight leash, push butt down for sit)</a:t>
            </a:r>
          </a:p>
          <a:p>
            <a:r>
              <a:rPr lang="en-US" dirty="0"/>
              <a:t>Management/Supervision</a:t>
            </a:r>
          </a:p>
          <a:p>
            <a:pPr lvl="2"/>
            <a:r>
              <a:rPr lang="en-US" dirty="0"/>
              <a:t>Time Outs, crate time, fences, baby gates, etc.</a:t>
            </a:r>
          </a:p>
          <a:p>
            <a:r>
              <a:rPr lang="en-US" dirty="0"/>
              <a:t>Corrections</a:t>
            </a:r>
          </a:p>
          <a:p>
            <a:pPr lvl="1"/>
            <a:r>
              <a:rPr lang="en-US" dirty="0"/>
              <a:t>Verbal Corrections (avoid – hurts relationship)</a:t>
            </a:r>
          </a:p>
          <a:p>
            <a:pPr lvl="2"/>
            <a:r>
              <a:rPr lang="en-US" dirty="0"/>
              <a:t>Eh-Eh!, </a:t>
            </a:r>
            <a:r>
              <a:rPr lang="en-US" dirty="0" err="1"/>
              <a:t>Aaack</a:t>
            </a:r>
            <a:r>
              <a:rPr lang="en-US" dirty="0"/>
              <a:t>!, </a:t>
            </a:r>
            <a:r>
              <a:rPr lang="en-US" dirty="0" err="1"/>
              <a:t>Pssst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Physical Corrections (not recommended)</a:t>
            </a:r>
          </a:p>
          <a:p>
            <a:pPr lvl="2"/>
            <a:r>
              <a:rPr lang="en-US" dirty="0"/>
              <a:t>Leash Jerks, Collar Jerks, Restraint, Pushing, Pulling, etc.</a:t>
            </a:r>
          </a:p>
          <a:p>
            <a:pPr lvl="2"/>
            <a:r>
              <a:rPr lang="en-US" dirty="0"/>
              <a:t>Spray bottles, penny cans, etc.</a:t>
            </a:r>
          </a:p>
          <a:p>
            <a:pPr lvl="2"/>
            <a:r>
              <a:rPr lang="en-US" dirty="0"/>
              <a:t>Or worse</a:t>
            </a:r>
          </a:p>
          <a:p>
            <a:pPr marL="4572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9091246" y="588996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/>
            <p:spPr/>
          </p:pic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774" y="3969726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2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Control has many facets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Physical</a:t>
            </a:r>
          </a:p>
          <a:p>
            <a:pPr lvl="1"/>
            <a:r>
              <a:rPr lang="en-US" dirty="0"/>
              <a:t>Nutrition</a:t>
            </a:r>
          </a:p>
          <a:p>
            <a:pPr lvl="1"/>
            <a:r>
              <a:rPr lang="en-US" dirty="0"/>
              <a:t>Psychological</a:t>
            </a:r>
          </a:p>
          <a:p>
            <a:pPr lvl="1"/>
            <a:r>
              <a:rPr lang="en-US" dirty="0"/>
              <a:t>Management</a:t>
            </a:r>
          </a:p>
          <a:p>
            <a:pPr lvl="1"/>
            <a:r>
              <a:rPr lang="en-US" dirty="0"/>
              <a:t>Training</a:t>
            </a:r>
          </a:p>
          <a:p>
            <a:pPr lvl="1"/>
            <a:r>
              <a:rPr lang="en-US" dirty="0"/>
              <a:t>Handler Skills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Generally considered about Over Arousal not so much Under Arousal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There is no Easy Button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149" y="1828799"/>
            <a:ext cx="2627034" cy="2072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5772" y="3808468"/>
            <a:ext cx="386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Many Facets</a:t>
            </a:r>
          </a:p>
        </p:txBody>
      </p:sp>
    </p:spTree>
    <p:extLst>
      <p:ext uri="{BB962C8B-B14F-4D97-AF65-F5344CB8AC3E}">
        <p14:creationId xmlns:p14="http://schemas.microsoft.com/office/powerpoint/2010/main" val="4233744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3370383" y="2029646"/>
            <a:ext cx="5993425" cy="3656027"/>
          </a:xfrm>
          <a:custGeom>
            <a:avLst/>
            <a:gdLst>
              <a:gd name="T0" fmla="*/ 2732 w 5242"/>
              <a:gd name="T1" fmla="*/ 3 h 2622"/>
              <a:gd name="T2" fmla="*/ 2951 w 5242"/>
              <a:gd name="T3" fmla="*/ 42 h 2622"/>
              <a:gd name="T4" fmla="*/ 3163 w 5242"/>
              <a:gd name="T5" fmla="*/ 118 h 2622"/>
              <a:gd name="T6" fmla="*/ 3370 w 5242"/>
              <a:gd name="T7" fmla="*/ 223 h 2622"/>
              <a:gd name="T8" fmla="*/ 3570 w 5242"/>
              <a:gd name="T9" fmla="*/ 353 h 2622"/>
              <a:gd name="T10" fmla="*/ 3762 w 5242"/>
              <a:gd name="T11" fmla="*/ 508 h 2622"/>
              <a:gd name="T12" fmla="*/ 3946 w 5242"/>
              <a:gd name="T13" fmla="*/ 678 h 2622"/>
              <a:gd name="T14" fmla="*/ 4120 w 5242"/>
              <a:gd name="T15" fmla="*/ 865 h 2622"/>
              <a:gd name="T16" fmla="*/ 4285 w 5242"/>
              <a:gd name="T17" fmla="*/ 1059 h 2622"/>
              <a:gd name="T18" fmla="*/ 4438 w 5242"/>
              <a:gd name="T19" fmla="*/ 1260 h 2622"/>
              <a:gd name="T20" fmla="*/ 4582 w 5242"/>
              <a:gd name="T21" fmla="*/ 1462 h 2622"/>
              <a:gd name="T22" fmla="*/ 4713 w 5242"/>
              <a:gd name="T23" fmla="*/ 1660 h 2622"/>
              <a:gd name="T24" fmla="*/ 4832 w 5242"/>
              <a:gd name="T25" fmla="*/ 1850 h 2622"/>
              <a:gd name="T26" fmla="*/ 4936 w 5242"/>
              <a:gd name="T27" fmla="*/ 2030 h 2622"/>
              <a:gd name="T28" fmla="*/ 5027 w 5242"/>
              <a:gd name="T29" fmla="*/ 2193 h 2622"/>
              <a:gd name="T30" fmla="*/ 5103 w 5242"/>
              <a:gd name="T31" fmla="*/ 2337 h 2622"/>
              <a:gd name="T32" fmla="*/ 5163 w 5242"/>
              <a:gd name="T33" fmla="*/ 2455 h 2622"/>
              <a:gd name="T34" fmla="*/ 5208 w 5242"/>
              <a:gd name="T35" fmla="*/ 2544 h 2622"/>
              <a:gd name="T36" fmla="*/ 5235 w 5242"/>
              <a:gd name="T37" fmla="*/ 2603 h 2622"/>
              <a:gd name="T38" fmla="*/ 5242 w 5242"/>
              <a:gd name="T39" fmla="*/ 2622 h 2622"/>
              <a:gd name="T40" fmla="*/ 4 w 5242"/>
              <a:gd name="T41" fmla="*/ 2616 h 2622"/>
              <a:gd name="T42" fmla="*/ 21 w 5242"/>
              <a:gd name="T43" fmla="*/ 2577 h 2622"/>
              <a:gd name="T44" fmla="*/ 56 w 5242"/>
              <a:gd name="T45" fmla="*/ 2504 h 2622"/>
              <a:gd name="T46" fmla="*/ 108 w 5242"/>
              <a:gd name="T47" fmla="*/ 2399 h 2622"/>
              <a:gd name="T48" fmla="*/ 176 w 5242"/>
              <a:gd name="T49" fmla="*/ 2267 h 2622"/>
              <a:gd name="T50" fmla="*/ 261 w 5242"/>
              <a:gd name="T51" fmla="*/ 2114 h 2622"/>
              <a:gd name="T52" fmla="*/ 358 w 5242"/>
              <a:gd name="T53" fmla="*/ 1941 h 2622"/>
              <a:gd name="T54" fmla="*/ 471 w 5242"/>
              <a:gd name="T55" fmla="*/ 1757 h 2622"/>
              <a:gd name="T56" fmla="*/ 595 w 5242"/>
              <a:gd name="T57" fmla="*/ 1561 h 2622"/>
              <a:gd name="T58" fmla="*/ 732 w 5242"/>
              <a:gd name="T59" fmla="*/ 1361 h 2622"/>
              <a:gd name="T60" fmla="*/ 882 w 5242"/>
              <a:gd name="T61" fmla="*/ 1159 h 2622"/>
              <a:gd name="T62" fmla="*/ 1040 w 5242"/>
              <a:gd name="T63" fmla="*/ 962 h 2622"/>
              <a:gd name="T64" fmla="*/ 1211 w 5242"/>
              <a:gd name="T65" fmla="*/ 770 h 2622"/>
              <a:gd name="T66" fmla="*/ 1389 w 5242"/>
              <a:gd name="T67" fmla="*/ 591 h 2622"/>
              <a:gd name="T68" fmla="*/ 1577 w 5242"/>
              <a:gd name="T69" fmla="*/ 428 h 2622"/>
              <a:gd name="T70" fmla="*/ 1773 w 5242"/>
              <a:gd name="T71" fmla="*/ 285 h 2622"/>
              <a:gd name="T72" fmla="*/ 1977 w 5242"/>
              <a:gd name="T73" fmla="*/ 166 h 2622"/>
              <a:gd name="T74" fmla="*/ 2186 w 5242"/>
              <a:gd name="T75" fmla="*/ 75 h 2622"/>
              <a:gd name="T76" fmla="*/ 2401 w 5242"/>
              <a:gd name="T77" fmla="*/ 19 h 2622"/>
              <a:gd name="T78" fmla="*/ 2620 w 5242"/>
              <a:gd name="T79" fmla="*/ 0 h 2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42" h="2622">
                <a:moveTo>
                  <a:pt x="2620" y="0"/>
                </a:moveTo>
                <a:lnTo>
                  <a:pt x="2732" y="3"/>
                </a:lnTo>
                <a:lnTo>
                  <a:pt x="2843" y="19"/>
                </a:lnTo>
                <a:lnTo>
                  <a:pt x="2951" y="42"/>
                </a:lnTo>
                <a:lnTo>
                  <a:pt x="3058" y="75"/>
                </a:lnTo>
                <a:lnTo>
                  <a:pt x="3163" y="118"/>
                </a:lnTo>
                <a:lnTo>
                  <a:pt x="3267" y="166"/>
                </a:lnTo>
                <a:lnTo>
                  <a:pt x="3370" y="223"/>
                </a:lnTo>
                <a:lnTo>
                  <a:pt x="3471" y="285"/>
                </a:lnTo>
                <a:lnTo>
                  <a:pt x="3570" y="353"/>
                </a:lnTo>
                <a:lnTo>
                  <a:pt x="3667" y="428"/>
                </a:lnTo>
                <a:lnTo>
                  <a:pt x="3762" y="508"/>
                </a:lnTo>
                <a:lnTo>
                  <a:pt x="3855" y="591"/>
                </a:lnTo>
                <a:lnTo>
                  <a:pt x="3946" y="678"/>
                </a:lnTo>
                <a:lnTo>
                  <a:pt x="4033" y="770"/>
                </a:lnTo>
                <a:lnTo>
                  <a:pt x="4120" y="865"/>
                </a:lnTo>
                <a:lnTo>
                  <a:pt x="4204" y="962"/>
                </a:lnTo>
                <a:lnTo>
                  <a:pt x="4285" y="1059"/>
                </a:lnTo>
                <a:lnTo>
                  <a:pt x="4362" y="1159"/>
                </a:lnTo>
                <a:lnTo>
                  <a:pt x="4438" y="1260"/>
                </a:lnTo>
                <a:lnTo>
                  <a:pt x="4512" y="1361"/>
                </a:lnTo>
                <a:lnTo>
                  <a:pt x="4582" y="1462"/>
                </a:lnTo>
                <a:lnTo>
                  <a:pt x="4649" y="1561"/>
                </a:lnTo>
                <a:lnTo>
                  <a:pt x="4713" y="1660"/>
                </a:lnTo>
                <a:lnTo>
                  <a:pt x="4773" y="1757"/>
                </a:lnTo>
                <a:lnTo>
                  <a:pt x="4832" y="1850"/>
                </a:lnTo>
                <a:lnTo>
                  <a:pt x="4886" y="1941"/>
                </a:lnTo>
                <a:lnTo>
                  <a:pt x="4936" y="2030"/>
                </a:lnTo>
                <a:lnTo>
                  <a:pt x="4983" y="2114"/>
                </a:lnTo>
                <a:lnTo>
                  <a:pt x="5027" y="2193"/>
                </a:lnTo>
                <a:lnTo>
                  <a:pt x="5066" y="2267"/>
                </a:lnTo>
                <a:lnTo>
                  <a:pt x="5103" y="2337"/>
                </a:lnTo>
                <a:lnTo>
                  <a:pt x="5136" y="2399"/>
                </a:lnTo>
                <a:lnTo>
                  <a:pt x="5163" y="2455"/>
                </a:lnTo>
                <a:lnTo>
                  <a:pt x="5188" y="2504"/>
                </a:lnTo>
                <a:lnTo>
                  <a:pt x="5208" y="2544"/>
                </a:lnTo>
                <a:lnTo>
                  <a:pt x="5223" y="2577"/>
                </a:lnTo>
                <a:lnTo>
                  <a:pt x="5235" y="2603"/>
                </a:lnTo>
                <a:lnTo>
                  <a:pt x="5240" y="2616"/>
                </a:lnTo>
                <a:lnTo>
                  <a:pt x="5242" y="2622"/>
                </a:lnTo>
                <a:lnTo>
                  <a:pt x="0" y="2622"/>
                </a:lnTo>
                <a:lnTo>
                  <a:pt x="4" y="2616"/>
                </a:lnTo>
                <a:lnTo>
                  <a:pt x="9" y="2603"/>
                </a:lnTo>
                <a:lnTo>
                  <a:pt x="21" y="2577"/>
                </a:lnTo>
                <a:lnTo>
                  <a:pt x="36" y="2544"/>
                </a:lnTo>
                <a:lnTo>
                  <a:pt x="56" y="2504"/>
                </a:lnTo>
                <a:lnTo>
                  <a:pt x="81" y="2455"/>
                </a:lnTo>
                <a:lnTo>
                  <a:pt x="108" y="2399"/>
                </a:lnTo>
                <a:lnTo>
                  <a:pt x="141" y="2337"/>
                </a:lnTo>
                <a:lnTo>
                  <a:pt x="176" y="2267"/>
                </a:lnTo>
                <a:lnTo>
                  <a:pt x="217" y="2193"/>
                </a:lnTo>
                <a:lnTo>
                  <a:pt x="261" y="2114"/>
                </a:lnTo>
                <a:lnTo>
                  <a:pt x="308" y="2030"/>
                </a:lnTo>
                <a:lnTo>
                  <a:pt x="358" y="1941"/>
                </a:lnTo>
                <a:lnTo>
                  <a:pt x="412" y="1850"/>
                </a:lnTo>
                <a:lnTo>
                  <a:pt x="471" y="1757"/>
                </a:lnTo>
                <a:lnTo>
                  <a:pt x="531" y="1660"/>
                </a:lnTo>
                <a:lnTo>
                  <a:pt x="595" y="1561"/>
                </a:lnTo>
                <a:lnTo>
                  <a:pt x="662" y="1462"/>
                </a:lnTo>
                <a:lnTo>
                  <a:pt x="732" y="1361"/>
                </a:lnTo>
                <a:lnTo>
                  <a:pt x="806" y="1260"/>
                </a:lnTo>
                <a:lnTo>
                  <a:pt x="882" y="1159"/>
                </a:lnTo>
                <a:lnTo>
                  <a:pt x="959" y="1059"/>
                </a:lnTo>
                <a:lnTo>
                  <a:pt x="1040" y="962"/>
                </a:lnTo>
                <a:lnTo>
                  <a:pt x="1124" y="865"/>
                </a:lnTo>
                <a:lnTo>
                  <a:pt x="1211" y="770"/>
                </a:lnTo>
                <a:lnTo>
                  <a:pt x="1298" y="678"/>
                </a:lnTo>
                <a:lnTo>
                  <a:pt x="1389" y="591"/>
                </a:lnTo>
                <a:lnTo>
                  <a:pt x="1482" y="508"/>
                </a:lnTo>
                <a:lnTo>
                  <a:pt x="1577" y="428"/>
                </a:lnTo>
                <a:lnTo>
                  <a:pt x="1674" y="353"/>
                </a:lnTo>
                <a:lnTo>
                  <a:pt x="1773" y="285"/>
                </a:lnTo>
                <a:lnTo>
                  <a:pt x="1874" y="223"/>
                </a:lnTo>
                <a:lnTo>
                  <a:pt x="1977" y="166"/>
                </a:lnTo>
                <a:lnTo>
                  <a:pt x="2081" y="118"/>
                </a:lnTo>
                <a:lnTo>
                  <a:pt x="2186" y="75"/>
                </a:lnTo>
                <a:lnTo>
                  <a:pt x="2293" y="42"/>
                </a:lnTo>
                <a:lnTo>
                  <a:pt x="2401" y="19"/>
                </a:lnTo>
                <a:lnTo>
                  <a:pt x="2512" y="3"/>
                </a:lnTo>
                <a:lnTo>
                  <a:pt x="2620" y="0"/>
                </a:lnTo>
                <a:close/>
              </a:path>
            </a:pathLst>
          </a:custGeom>
          <a:solidFill>
            <a:srgbClr val="FFCF37">
              <a:alpha val="8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1" tIns="34291" rIns="68581" bIns="34291" numCol="1" anchor="t" anchorCtr="0" compatLnSpc="1">
            <a:prstTxWarp prst="textNoShape">
              <a:avLst/>
            </a:prstTxWarp>
          </a:bodyPr>
          <a:lstStyle/>
          <a:p>
            <a:endParaRPr lang="fr-FR" sz="32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393237"/>
            <a:ext cx="9875520" cy="1356360"/>
          </a:xfrm>
        </p:spPr>
        <p:txBody>
          <a:bodyPr>
            <a:normAutofit/>
          </a:bodyPr>
          <a:lstStyle/>
          <a:p>
            <a:r>
              <a:rPr lang="en-US" sz="2800" dirty="0"/>
              <a:t>Optimal performance is reached at intermediate levels of arousal</a:t>
            </a:r>
            <a:endParaRPr lang="en-US" sz="2800" dirty="0"/>
          </a:p>
        </p:txBody>
      </p:sp>
      <p:cxnSp>
        <p:nvCxnSpPr>
          <p:cNvPr id="8" name="Connecteur droit avec flèche 48"/>
          <p:cNvCxnSpPr>
            <a:cxnSpLocks/>
          </p:cNvCxnSpPr>
          <p:nvPr/>
        </p:nvCxnSpPr>
        <p:spPr>
          <a:xfrm flipH="1">
            <a:off x="3305908" y="5695315"/>
            <a:ext cx="5873261" cy="0"/>
          </a:xfrm>
          <a:prstGeom prst="straightConnector1">
            <a:avLst/>
          </a:prstGeom>
          <a:ln w="12700">
            <a:solidFill>
              <a:schemeClr val="tx2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48"/>
          <p:cNvCxnSpPr>
            <a:cxnSpLocks/>
          </p:cNvCxnSpPr>
          <p:nvPr/>
        </p:nvCxnSpPr>
        <p:spPr>
          <a:xfrm flipH="1">
            <a:off x="3305908" y="2063262"/>
            <a:ext cx="41029" cy="3632053"/>
          </a:xfrm>
          <a:prstGeom prst="straightConnector1">
            <a:avLst/>
          </a:prstGeom>
          <a:ln w="12700">
            <a:solidFill>
              <a:schemeClr val="tx2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5"/>
          <p:cNvSpPr txBox="1">
            <a:spLocks/>
          </p:cNvSpPr>
          <p:nvPr/>
        </p:nvSpPr>
        <p:spPr>
          <a:xfrm>
            <a:off x="2256300" y="5499427"/>
            <a:ext cx="1476953" cy="25475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2100" dirty="0" err="1"/>
              <a:t>Weak</a:t>
            </a:r>
            <a:endParaRPr lang="en-JM" sz="2100" dirty="0"/>
          </a:p>
        </p:txBody>
      </p:sp>
      <p:sp>
        <p:nvSpPr>
          <p:cNvPr id="22" name="Text Placeholder 5"/>
          <p:cNvSpPr txBox="1">
            <a:spLocks/>
          </p:cNvSpPr>
          <p:nvPr/>
        </p:nvSpPr>
        <p:spPr>
          <a:xfrm>
            <a:off x="2811335" y="5768646"/>
            <a:ext cx="1476953" cy="25475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2100" dirty="0" err="1"/>
              <a:t>Low</a:t>
            </a:r>
            <a:endParaRPr lang="en-JM" sz="2100" dirty="0"/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5342283" y="5939870"/>
            <a:ext cx="1476953" cy="25475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2100" dirty="0"/>
              <a:t>State of Arousal</a:t>
            </a:r>
            <a:endParaRPr lang="en-JM" sz="2100" dirty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8160752" y="5822692"/>
            <a:ext cx="1476953" cy="25475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2100" dirty="0"/>
              <a:t>High</a:t>
            </a:r>
            <a:endParaRPr lang="en-JM" sz="2100" dirty="0"/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2256300" y="2029850"/>
            <a:ext cx="1476953" cy="25475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2100" dirty="0" err="1"/>
              <a:t>Strong</a:t>
            </a:r>
            <a:endParaRPr lang="en-JM" sz="2100" dirty="0"/>
          </a:p>
        </p:txBody>
      </p:sp>
      <p:sp>
        <p:nvSpPr>
          <p:cNvPr id="27" name="Text Placeholder 5"/>
          <p:cNvSpPr txBox="1">
            <a:spLocks/>
          </p:cNvSpPr>
          <p:nvPr/>
        </p:nvSpPr>
        <p:spPr>
          <a:xfrm rot="16200000">
            <a:off x="2123048" y="3641728"/>
            <a:ext cx="1476953" cy="25475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2100" dirty="0"/>
              <a:t>Performance</a:t>
            </a:r>
            <a:endParaRPr lang="en-JM" sz="2100" dirty="0"/>
          </a:p>
        </p:txBody>
      </p:sp>
      <p:sp>
        <p:nvSpPr>
          <p:cNvPr id="28" name="Text Placeholder 5"/>
          <p:cNvSpPr txBox="1">
            <a:spLocks/>
          </p:cNvSpPr>
          <p:nvPr/>
        </p:nvSpPr>
        <p:spPr>
          <a:xfrm>
            <a:off x="3200238" y="2464988"/>
            <a:ext cx="1836387" cy="422031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1600" b="0" dirty="0" err="1">
                <a:latin typeface="Corbel" panose="020B0503020204020204" pitchFamily="34" charset="0"/>
              </a:rPr>
              <a:t>Increasing</a:t>
            </a:r>
            <a:r>
              <a:rPr lang="fr-FR" sz="1600" b="0" dirty="0">
                <a:latin typeface="Corbel" panose="020B0503020204020204" pitchFamily="34" charset="0"/>
              </a:rPr>
              <a:t> Attention</a:t>
            </a:r>
          </a:p>
          <a:p>
            <a:pPr algn="ctr"/>
            <a:r>
              <a:rPr lang="fr-FR" sz="1600" b="0" dirty="0">
                <a:latin typeface="Corbel" panose="020B0503020204020204" pitchFamily="34" charset="0"/>
              </a:rPr>
              <a:t>and </a:t>
            </a:r>
            <a:r>
              <a:rPr lang="fr-FR" sz="1600" b="0" dirty="0" err="1">
                <a:latin typeface="Corbel" panose="020B0503020204020204" pitchFamily="34" charset="0"/>
              </a:rPr>
              <a:t>Interest</a:t>
            </a:r>
            <a:endParaRPr lang="en-JM" sz="1600" b="0" dirty="0">
              <a:latin typeface="Corbel" panose="020B0503020204020204" pitchFamily="34" charset="0"/>
            </a:endParaRPr>
          </a:p>
        </p:txBody>
      </p:sp>
      <p:sp>
        <p:nvSpPr>
          <p:cNvPr id="29" name="Text Placeholder 5"/>
          <p:cNvSpPr txBox="1">
            <a:spLocks/>
          </p:cNvSpPr>
          <p:nvPr/>
        </p:nvSpPr>
        <p:spPr>
          <a:xfrm>
            <a:off x="5174191" y="1622397"/>
            <a:ext cx="2007742" cy="402430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1600" b="0" dirty="0">
                <a:latin typeface="Corbel" panose="020B0503020204020204" pitchFamily="34" charset="0"/>
              </a:rPr>
              <a:t>Optimal Arousal</a:t>
            </a:r>
          </a:p>
          <a:p>
            <a:pPr algn="ctr"/>
            <a:r>
              <a:rPr lang="fr-FR" sz="1600" b="0" dirty="0">
                <a:latin typeface="Corbel" panose="020B0503020204020204" pitchFamily="34" charset="0"/>
              </a:rPr>
              <a:t>Optimal Performance</a:t>
            </a:r>
            <a:endParaRPr lang="en-JM" sz="1600" b="0" dirty="0">
              <a:latin typeface="Corbel" panose="020B0503020204020204" pitchFamily="34" charset="0"/>
            </a:endParaRPr>
          </a:p>
        </p:txBody>
      </p:sp>
      <p:sp>
        <p:nvSpPr>
          <p:cNvPr id="30" name="Text Placeholder 5"/>
          <p:cNvSpPr txBox="1">
            <a:spLocks/>
          </p:cNvSpPr>
          <p:nvPr/>
        </p:nvSpPr>
        <p:spPr>
          <a:xfrm>
            <a:off x="7280059" y="4499296"/>
            <a:ext cx="1761385" cy="1269350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1600" b="0" dirty="0">
                <a:latin typeface="Corbel" panose="020B0503020204020204" pitchFamily="34" charset="0"/>
              </a:rPr>
              <a:t>Arousal </a:t>
            </a:r>
            <a:r>
              <a:rPr lang="fr-FR" sz="1600" b="0" dirty="0" err="1">
                <a:latin typeface="Corbel" panose="020B0503020204020204" pitchFamily="34" charset="0"/>
              </a:rPr>
              <a:t>too</a:t>
            </a:r>
            <a:r>
              <a:rPr lang="fr-FR" sz="1600" b="0" dirty="0">
                <a:latin typeface="Corbel" panose="020B0503020204020204" pitchFamily="34" charset="0"/>
              </a:rPr>
              <a:t> </a:t>
            </a:r>
            <a:br>
              <a:rPr lang="fr-FR" sz="1600" b="0" dirty="0">
                <a:latin typeface="Corbel" panose="020B0503020204020204" pitchFamily="34" charset="0"/>
              </a:rPr>
            </a:br>
            <a:r>
              <a:rPr lang="fr-FR" sz="1600" b="0" dirty="0">
                <a:latin typeface="Corbel" panose="020B0503020204020204" pitchFamily="34" charset="0"/>
              </a:rPr>
              <a:t>high. </a:t>
            </a:r>
            <a:r>
              <a:rPr lang="fr-FR" sz="1600" b="0" dirty="0" err="1">
                <a:latin typeface="Corbel" panose="020B0503020204020204" pitchFamily="34" charset="0"/>
              </a:rPr>
              <a:t>Aroused</a:t>
            </a:r>
            <a:r>
              <a:rPr lang="fr-FR" sz="1600" b="0" dirty="0">
                <a:latin typeface="Corbel" panose="020B0503020204020204" pitchFamily="34" charset="0"/>
              </a:rPr>
              <a:t> by </a:t>
            </a:r>
            <a:r>
              <a:rPr lang="fr-FR" sz="1600" b="0" dirty="0" err="1">
                <a:latin typeface="Corbel" panose="020B0503020204020204" pitchFamily="34" charset="0"/>
              </a:rPr>
              <a:t>everything</a:t>
            </a:r>
            <a:endParaRPr lang="en-JM" sz="1600" b="0" dirty="0">
              <a:latin typeface="Corbel" panose="020B0503020204020204" pitchFamily="34" charset="0"/>
            </a:endParaRPr>
          </a:p>
        </p:txBody>
      </p:sp>
      <p:sp>
        <p:nvSpPr>
          <p:cNvPr id="31" name="Text Placeholder 5"/>
          <p:cNvSpPr txBox="1">
            <a:spLocks/>
          </p:cNvSpPr>
          <p:nvPr/>
        </p:nvSpPr>
        <p:spPr>
          <a:xfrm>
            <a:off x="3240868" y="4690294"/>
            <a:ext cx="2203937" cy="88728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fr-FR"/>
            </a:defPPr>
            <a:lvl1pPr indent="0" defTabSz="914400">
              <a:spcBef>
                <a:spcPts val="0"/>
              </a:spcBef>
              <a:buFont typeface="Arial" pitchFamily="34" charset="0"/>
              <a:buNone/>
              <a:defRPr sz="3200" b="1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/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fr-FR" sz="1600" b="0" dirty="0">
                <a:latin typeface="Corbel" panose="020B0503020204020204" pitchFamily="34" charset="0"/>
              </a:rPr>
              <a:t>Arousal </a:t>
            </a:r>
            <a:r>
              <a:rPr lang="fr-FR" sz="1600" b="0" dirty="0" err="1">
                <a:latin typeface="Corbel" panose="020B0503020204020204" pitchFamily="34" charset="0"/>
              </a:rPr>
              <a:t>too</a:t>
            </a:r>
            <a:r>
              <a:rPr lang="fr-FR" sz="1600" b="0" dirty="0">
                <a:latin typeface="Corbel" panose="020B0503020204020204" pitchFamily="34" charset="0"/>
              </a:rPr>
              <a:t> </a:t>
            </a:r>
            <a:r>
              <a:rPr lang="fr-FR" sz="1600" b="0" dirty="0" err="1">
                <a:latin typeface="Corbel" panose="020B0503020204020204" pitchFamily="34" charset="0"/>
              </a:rPr>
              <a:t>low</a:t>
            </a:r>
            <a:r>
              <a:rPr lang="fr-FR" sz="1600" b="0" dirty="0">
                <a:latin typeface="Corbel" panose="020B0503020204020204" pitchFamily="34" charset="0"/>
              </a:rPr>
              <a:t>.</a:t>
            </a:r>
          </a:p>
          <a:p>
            <a:pPr algn="ctr"/>
            <a:r>
              <a:rPr lang="fr-FR" sz="1600" b="0" dirty="0" err="1">
                <a:latin typeface="Corbel" panose="020B0503020204020204" pitchFamily="34" charset="0"/>
              </a:rPr>
              <a:t>Distracted</a:t>
            </a:r>
            <a:r>
              <a:rPr lang="fr-FR" sz="1600" b="0" dirty="0">
                <a:latin typeface="Corbel" panose="020B0503020204020204" pitchFamily="34" charset="0"/>
              </a:rPr>
              <a:t> by </a:t>
            </a:r>
            <a:br>
              <a:rPr lang="fr-FR" sz="1600" b="0" dirty="0">
                <a:latin typeface="Corbel" panose="020B0503020204020204" pitchFamily="34" charset="0"/>
              </a:rPr>
            </a:br>
            <a:r>
              <a:rPr lang="fr-FR" sz="1600" b="0" dirty="0" err="1">
                <a:latin typeface="Corbel" panose="020B0503020204020204" pitchFamily="34" charset="0"/>
              </a:rPr>
              <a:t>irrelevant</a:t>
            </a:r>
            <a:r>
              <a:rPr lang="fr-FR" sz="1600" b="0" dirty="0">
                <a:latin typeface="Corbel" panose="020B0503020204020204" pitchFamily="34" charset="0"/>
              </a:rPr>
              <a:t> </a:t>
            </a:r>
            <a:r>
              <a:rPr lang="fr-FR" sz="1600" b="0" dirty="0" err="1">
                <a:latin typeface="Corbel" panose="020B0503020204020204" pitchFamily="34" charset="0"/>
              </a:rPr>
              <a:t>things</a:t>
            </a:r>
            <a:endParaRPr lang="en-JM" sz="1600" b="0" dirty="0">
              <a:latin typeface="Corbel" panose="020B0503020204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40404" y="1833255"/>
            <a:ext cx="45093" cy="38717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65056" y="1813970"/>
            <a:ext cx="45093" cy="38717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85497" y="3872124"/>
            <a:ext cx="2079559" cy="7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181433" y="3863721"/>
            <a:ext cx="2000500" cy="8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05215"/>
          </a:xfrm>
        </p:spPr>
        <p:txBody>
          <a:bodyPr/>
          <a:lstStyle/>
          <a:p>
            <a:r>
              <a:rPr lang="en-US" dirty="0"/>
              <a:t>Arousal Continuum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085" y="3938954"/>
            <a:ext cx="10964007" cy="2303584"/>
          </a:xfrm>
        </p:spPr>
        <p:txBody>
          <a:bodyPr>
            <a:normAutofit fontScale="92500" lnSpcReduction="10000"/>
          </a:bodyPr>
          <a:lstStyle/>
          <a:p>
            <a:r>
              <a:rPr lang="fr-FR" sz="2600" b="1" u="sng" dirty="0">
                <a:solidFill>
                  <a:schemeClr val="tx2"/>
                </a:solidFill>
              </a:rPr>
              <a:t>THEORY</a:t>
            </a:r>
            <a:r>
              <a:rPr lang="fr-FR" sz="3200" b="1" dirty="0">
                <a:solidFill>
                  <a:schemeClr val="tx2"/>
                </a:solidFill>
              </a:rPr>
              <a:t> - NOT </a:t>
            </a:r>
            <a:r>
              <a:rPr lang="fr-FR" sz="3200" b="1" dirty="0" err="1">
                <a:solidFill>
                  <a:schemeClr val="tx2"/>
                </a:solidFill>
              </a:rPr>
              <a:t>proven</a:t>
            </a:r>
            <a:r>
              <a:rPr lang="fr-FR" sz="3200" b="1" dirty="0">
                <a:solidFill>
                  <a:schemeClr val="tx2"/>
                </a:solidFill>
              </a:rPr>
              <a:t> </a:t>
            </a:r>
            <a:r>
              <a:rPr lang="fr-FR" sz="3200" b="1" dirty="0" err="1">
                <a:solidFill>
                  <a:schemeClr val="tx2"/>
                </a:solidFill>
              </a:rPr>
              <a:t>fact</a:t>
            </a:r>
            <a:r>
              <a:rPr lang="fr-FR" sz="3200" b="1" dirty="0">
                <a:solidFill>
                  <a:schemeClr val="tx2"/>
                </a:solidFill>
              </a:rPr>
              <a:t> – but </a:t>
            </a:r>
            <a:r>
              <a:rPr lang="fr-FR" sz="3200" b="1" dirty="0" err="1">
                <a:solidFill>
                  <a:schemeClr val="tx2"/>
                </a:solidFill>
              </a:rPr>
              <a:t>interesting</a:t>
            </a:r>
            <a:r>
              <a:rPr lang="fr-FR" sz="3200" b="1" dirty="0">
                <a:solidFill>
                  <a:schemeClr val="tx2"/>
                </a:solidFill>
              </a:rPr>
              <a:t>, </a:t>
            </a:r>
            <a:r>
              <a:rPr lang="fr-FR" sz="3200" b="1" dirty="0" err="1">
                <a:solidFill>
                  <a:schemeClr val="tx2"/>
                </a:solidFill>
              </a:rPr>
              <a:t>useful</a:t>
            </a:r>
            <a:r>
              <a:rPr lang="fr-FR" sz="3200" b="1" dirty="0">
                <a:solidFill>
                  <a:schemeClr val="tx2"/>
                </a:solidFill>
              </a:rPr>
              <a:t> concept</a:t>
            </a:r>
          </a:p>
          <a:p>
            <a:pPr>
              <a:lnSpc>
                <a:spcPct val="120000"/>
              </a:lnSpc>
            </a:pPr>
            <a:r>
              <a:rPr lang="fr-FR" sz="2100" dirty="0">
                <a:solidFill>
                  <a:schemeClr val="tx2"/>
                </a:solidFill>
              </a:rPr>
              <a:t>In </a:t>
            </a:r>
            <a:r>
              <a:rPr lang="fr-FR" sz="2100" dirty="0" err="1">
                <a:solidFill>
                  <a:schemeClr val="tx2"/>
                </a:solidFill>
              </a:rPr>
              <a:t>general</a:t>
            </a:r>
            <a:r>
              <a:rPr lang="fr-FR" sz="2100" dirty="0">
                <a:solidFill>
                  <a:schemeClr val="tx2"/>
                </a:solidFill>
              </a:rPr>
              <a:t>, dog </a:t>
            </a:r>
            <a:r>
              <a:rPr lang="fr-FR" sz="2100" dirty="0" err="1">
                <a:solidFill>
                  <a:schemeClr val="tx2"/>
                </a:solidFill>
              </a:rPr>
              <a:t>breeds</a:t>
            </a:r>
            <a:r>
              <a:rPr lang="fr-FR" sz="2100" dirty="0">
                <a:solidFill>
                  <a:schemeClr val="tx2"/>
                </a:solidFill>
              </a:rPr>
              <a:t>/</a:t>
            </a:r>
            <a:r>
              <a:rPr lang="fr-FR" sz="2100" dirty="0" err="1">
                <a:solidFill>
                  <a:schemeClr val="tx2"/>
                </a:solidFill>
              </a:rPr>
              <a:t>individuals</a:t>
            </a:r>
            <a:r>
              <a:rPr lang="fr-FR" sz="2100" dirty="0">
                <a:solidFill>
                  <a:schemeClr val="tx2"/>
                </a:solidFill>
              </a:rPr>
              <a:t> have a set place on the continuum of arousal. </a:t>
            </a:r>
          </a:p>
          <a:p>
            <a:pPr>
              <a:lnSpc>
                <a:spcPct val="120000"/>
              </a:lnSpc>
            </a:pPr>
            <a:r>
              <a:rPr lang="fr-FR" sz="2100" dirty="0">
                <a:solidFill>
                  <a:schemeClr val="tx2"/>
                </a:solidFill>
              </a:rPr>
              <a:t>The </a:t>
            </a:r>
            <a:r>
              <a:rPr lang="fr-FR" sz="2100" dirty="0" err="1">
                <a:solidFill>
                  <a:schemeClr val="tx2"/>
                </a:solidFill>
              </a:rPr>
              <a:t>theory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is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that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you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cannot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take</a:t>
            </a:r>
            <a:r>
              <a:rPr lang="fr-FR" sz="2100" dirty="0">
                <a:solidFill>
                  <a:schemeClr val="tx2"/>
                </a:solidFill>
              </a:rPr>
              <a:t> a Jack Russell and train </a:t>
            </a:r>
            <a:r>
              <a:rPr lang="fr-FR" sz="2100" dirty="0" err="1">
                <a:solidFill>
                  <a:schemeClr val="tx2"/>
                </a:solidFill>
              </a:rPr>
              <a:t>them</a:t>
            </a:r>
            <a:r>
              <a:rPr lang="fr-FR" sz="2100" dirty="0">
                <a:solidFill>
                  <a:schemeClr val="tx2"/>
                </a:solidFill>
              </a:rPr>
              <a:t> to </a:t>
            </a:r>
            <a:r>
              <a:rPr lang="fr-FR" sz="2100" dirty="0" err="1">
                <a:solidFill>
                  <a:schemeClr val="tx2"/>
                </a:solidFill>
              </a:rPr>
              <a:t>be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lower</a:t>
            </a:r>
            <a:r>
              <a:rPr lang="fr-FR" sz="2100" dirty="0">
                <a:solidFill>
                  <a:schemeClr val="tx2"/>
                </a:solidFill>
              </a:rPr>
              <a:t> arousal </a:t>
            </a:r>
            <a:r>
              <a:rPr lang="fr-FR" sz="2100" dirty="0" err="1">
                <a:solidFill>
                  <a:schemeClr val="tx2"/>
                </a:solidFill>
              </a:rPr>
              <a:t>than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their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lowest</a:t>
            </a:r>
            <a:r>
              <a:rPr lang="fr-FR" sz="2100" dirty="0">
                <a:solidFill>
                  <a:schemeClr val="tx2"/>
                </a:solidFill>
              </a:rPr>
              <a:t> point or </a:t>
            </a:r>
            <a:r>
              <a:rPr lang="fr-FR" sz="2100" dirty="0" err="1">
                <a:solidFill>
                  <a:schemeClr val="tx2"/>
                </a:solidFill>
              </a:rPr>
              <a:t>higher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than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their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highest</a:t>
            </a:r>
            <a:r>
              <a:rPr lang="fr-FR" sz="2100" dirty="0">
                <a:solidFill>
                  <a:schemeClr val="tx2"/>
                </a:solidFill>
              </a:rPr>
              <a:t> point on the continuum.</a:t>
            </a:r>
          </a:p>
          <a:p>
            <a:pPr>
              <a:lnSpc>
                <a:spcPct val="120000"/>
              </a:lnSpc>
            </a:pPr>
            <a:r>
              <a:rPr lang="fr-FR" sz="2100" dirty="0">
                <a:solidFill>
                  <a:schemeClr val="tx2"/>
                </a:solidFill>
              </a:rPr>
              <a:t>Are </a:t>
            </a:r>
            <a:r>
              <a:rPr lang="fr-FR" sz="2100" dirty="0" err="1">
                <a:solidFill>
                  <a:schemeClr val="tx2"/>
                </a:solidFill>
              </a:rPr>
              <a:t>you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willing</a:t>
            </a:r>
            <a:r>
              <a:rPr lang="fr-FR" sz="2100" dirty="0">
                <a:solidFill>
                  <a:schemeClr val="tx2"/>
                </a:solidFill>
              </a:rPr>
              <a:t> to </a:t>
            </a:r>
            <a:r>
              <a:rPr lang="fr-FR" sz="2100" dirty="0" err="1">
                <a:solidFill>
                  <a:schemeClr val="tx2"/>
                </a:solidFill>
              </a:rPr>
              <a:t>accept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this</a:t>
            </a:r>
            <a:r>
              <a:rPr lang="fr-FR" sz="2100" dirty="0">
                <a:solidFill>
                  <a:schemeClr val="tx2"/>
                </a:solidFill>
              </a:rPr>
              <a:t>? Do </a:t>
            </a:r>
            <a:r>
              <a:rPr lang="fr-FR" sz="2100" dirty="0" err="1">
                <a:solidFill>
                  <a:schemeClr val="tx2"/>
                </a:solidFill>
              </a:rPr>
              <a:t>you</a:t>
            </a:r>
            <a:r>
              <a:rPr lang="fr-FR" sz="2100" dirty="0">
                <a:solidFill>
                  <a:schemeClr val="tx2"/>
                </a:solidFill>
              </a:rPr>
              <a:t> have </a:t>
            </a:r>
            <a:r>
              <a:rPr lang="fr-FR" sz="2100" dirty="0" err="1">
                <a:solidFill>
                  <a:schemeClr val="tx2"/>
                </a:solidFill>
              </a:rPr>
              <a:t>anecdotal</a:t>
            </a:r>
            <a:r>
              <a:rPr lang="fr-FR" sz="2100" dirty="0">
                <a:solidFill>
                  <a:schemeClr val="tx2"/>
                </a:solidFill>
              </a:rPr>
              <a:t> </a:t>
            </a:r>
            <a:r>
              <a:rPr lang="fr-FR" sz="2100" dirty="0" err="1">
                <a:solidFill>
                  <a:schemeClr val="tx2"/>
                </a:solidFill>
              </a:rPr>
              <a:t>experience</a:t>
            </a:r>
            <a:r>
              <a:rPr lang="fr-FR" sz="2100" dirty="0">
                <a:solidFill>
                  <a:schemeClr val="tx2"/>
                </a:solidFill>
              </a:rPr>
              <a:t> to the </a:t>
            </a:r>
            <a:r>
              <a:rPr lang="fr-FR" sz="2100" dirty="0" err="1">
                <a:solidFill>
                  <a:schemeClr val="tx2"/>
                </a:solidFill>
              </a:rPr>
              <a:t>contrary</a:t>
            </a:r>
            <a:r>
              <a:rPr lang="fr-FR" sz="2100" dirty="0">
                <a:solidFill>
                  <a:schemeClr val="tx2"/>
                </a:solidFill>
              </a:rPr>
              <a:t>? </a:t>
            </a:r>
            <a:r>
              <a:rPr lang="fr-FR" sz="2100" dirty="0" err="1">
                <a:solidFill>
                  <a:schemeClr val="tx2"/>
                </a:solidFill>
              </a:rPr>
              <a:t>Where’s</a:t>
            </a:r>
            <a:r>
              <a:rPr lang="fr-FR" sz="2100" dirty="0">
                <a:solidFill>
                  <a:schemeClr val="tx2"/>
                </a:solidFill>
              </a:rPr>
              <a:t> the proof?</a:t>
            </a:r>
          </a:p>
          <a:p>
            <a:endParaRPr lang="en-US" dirty="0"/>
          </a:p>
        </p:txBody>
      </p:sp>
      <p:grpSp>
        <p:nvGrpSpPr>
          <p:cNvPr id="4" name="Groupe 5"/>
          <p:cNvGrpSpPr/>
          <p:nvPr/>
        </p:nvGrpSpPr>
        <p:grpSpPr>
          <a:xfrm>
            <a:off x="589086" y="1447214"/>
            <a:ext cx="10823330" cy="2234707"/>
            <a:chOff x="216084" y="4625734"/>
            <a:chExt cx="23593380" cy="2955574"/>
          </a:xfrm>
        </p:grpSpPr>
        <p:grpSp>
          <p:nvGrpSpPr>
            <p:cNvPr id="5" name="Groupe 4"/>
            <p:cNvGrpSpPr/>
            <p:nvPr/>
          </p:nvGrpSpPr>
          <p:grpSpPr>
            <a:xfrm>
              <a:off x="216084" y="4625734"/>
              <a:ext cx="23593380" cy="2955574"/>
              <a:chOff x="216084" y="4625734"/>
              <a:chExt cx="23593380" cy="2955574"/>
            </a:xfrm>
          </p:grpSpPr>
          <p:sp>
            <p:nvSpPr>
              <p:cNvPr id="12" name="Flèche gauche 1"/>
              <p:cNvSpPr/>
              <p:nvPr/>
            </p:nvSpPr>
            <p:spPr bwMode="auto">
              <a:xfrm>
                <a:off x="216084" y="4625734"/>
                <a:ext cx="5135950" cy="2955574"/>
              </a:xfrm>
              <a:prstGeom prst="leftArrow">
                <a:avLst>
                  <a:gd name="adj1" fmla="val 71016"/>
                  <a:gd name="adj2" fmla="val 55254"/>
                </a:avLst>
              </a:pr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1" tIns="34291" rIns="68581" bIns="3429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 sz="3225"/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424042" y="5059405"/>
                <a:ext cx="3240360" cy="2088232"/>
              </a:xfrm>
              <a:prstGeom prst="rect">
                <a:avLst/>
              </a:pr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1" tIns="34291" rIns="68581" bIns="3429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 sz="3225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8736410" y="5059405"/>
                <a:ext cx="3240360" cy="2088232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1" tIns="34291" rIns="68581" bIns="3429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 sz="3225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2048778" y="5059405"/>
                <a:ext cx="3240360" cy="2088232"/>
              </a:xfrm>
              <a:prstGeom prst="rect">
                <a:avLst/>
              </a:pr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1" tIns="34291" rIns="68581" bIns="3429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 sz="3225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15361146" y="5059405"/>
                <a:ext cx="3240360" cy="2088232"/>
              </a:xfrm>
              <a:prstGeom prst="rect">
                <a:avLst/>
              </a:pr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1" tIns="34291" rIns="68581" bIns="3429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 sz="3225"/>
              </a:p>
            </p:txBody>
          </p:sp>
          <p:sp>
            <p:nvSpPr>
              <p:cNvPr id="17" name="Flèche gauche 14"/>
              <p:cNvSpPr/>
              <p:nvPr/>
            </p:nvSpPr>
            <p:spPr bwMode="auto">
              <a:xfrm flipH="1">
                <a:off x="18673514" y="4625734"/>
                <a:ext cx="5135950" cy="2955574"/>
              </a:xfrm>
              <a:prstGeom prst="leftArrow">
                <a:avLst>
                  <a:gd name="adj1" fmla="val 71016"/>
                  <a:gd name="adj2" fmla="val 55254"/>
                </a:avLst>
              </a:pr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1" tIns="34291" rIns="68581" bIns="3429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 sz="3225"/>
              </a:p>
            </p:txBody>
          </p:sp>
        </p:grpSp>
        <p:sp>
          <p:nvSpPr>
            <p:cNvPr id="6" name="ZoneTexte 15"/>
            <p:cNvSpPr txBox="1"/>
            <p:nvPr/>
          </p:nvSpPr>
          <p:spPr>
            <a:xfrm>
              <a:off x="6045014" y="5626467"/>
              <a:ext cx="1995438" cy="40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MASTIFF</a:t>
              </a:r>
            </a:p>
          </p:txBody>
        </p:sp>
        <p:sp>
          <p:nvSpPr>
            <p:cNvPr id="7" name="ZoneTexte 16"/>
            <p:cNvSpPr txBox="1"/>
            <p:nvPr/>
          </p:nvSpPr>
          <p:spPr>
            <a:xfrm>
              <a:off x="2721774" y="5626465"/>
              <a:ext cx="2020167" cy="984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LOW </a:t>
              </a:r>
              <a:br>
                <a:rPr lang="fr-FR" sz="2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</a:br>
              <a:r>
                <a:rPr lang="fr-FR" sz="2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AROUSAL</a:t>
              </a:r>
            </a:p>
          </p:txBody>
        </p:sp>
        <p:sp>
          <p:nvSpPr>
            <p:cNvPr id="8" name="ZoneTexte 17"/>
            <p:cNvSpPr txBox="1"/>
            <p:nvPr/>
          </p:nvSpPr>
          <p:spPr>
            <a:xfrm>
              <a:off x="9387186" y="5626465"/>
              <a:ext cx="1938827" cy="40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BEAGLE</a:t>
              </a:r>
            </a:p>
          </p:txBody>
        </p:sp>
        <p:sp>
          <p:nvSpPr>
            <p:cNvPr id="9" name="ZoneTexte 18"/>
            <p:cNvSpPr txBox="1"/>
            <p:nvPr/>
          </p:nvSpPr>
          <p:spPr>
            <a:xfrm>
              <a:off x="15359199" y="5622493"/>
              <a:ext cx="3244254" cy="69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JACK RUSSELL</a:t>
              </a:r>
            </a:p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TERRIER</a:t>
              </a:r>
            </a:p>
          </p:txBody>
        </p:sp>
        <p:sp>
          <p:nvSpPr>
            <p:cNvPr id="10" name="ZoneTexte 19"/>
            <p:cNvSpPr txBox="1"/>
            <p:nvPr/>
          </p:nvSpPr>
          <p:spPr>
            <a:xfrm>
              <a:off x="12008963" y="5626465"/>
              <a:ext cx="3224271" cy="976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GERMAN </a:t>
              </a:r>
            </a:p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SHORTHAIRED </a:t>
              </a:r>
            </a:p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POINTER</a:t>
              </a:r>
            </a:p>
          </p:txBody>
        </p:sp>
        <p:sp>
          <p:nvSpPr>
            <p:cNvPr id="11" name="ZoneTexte 20"/>
            <p:cNvSpPr txBox="1"/>
            <p:nvPr/>
          </p:nvSpPr>
          <p:spPr>
            <a:xfrm>
              <a:off x="19322196" y="5626465"/>
              <a:ext cx="2020167" cy="984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HIGH </a:t>
              </a:r>
              <a:br>
                <a:rPr lang="fr-FR" sz="2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</a:br>
              <a:r>
                <a:rPr lang="fr-FR" sz="2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AROUSAL</a:t>
              </a:r>
            </a:p>
          </p:txBody>
        </p:sp>
      </p:grpSp>
      <p:sp>
        <p:nvSpPr>
          <p:cNvPr id="18" name="Freeform 119"/>
          <p:cNvSpPr>
            <a:spLocks/>
          </p:cNvSpPr>
          <p:nvPr/>
        </p:nvSpPr>
        <p:spPr bwMode="auto">
          <a:xfrm>
            <a:off x="7830162" y="811499"/>
            <a:ext cx="1050925" cy="963613"/>
          </a:xfrm>
          <a:custGeom>
            <a:avLst/>
            <a:gdLst>
              <a:gd name="T0" fmla="*/ 2679 w 3311"/>
              <a:gd name="T1" fmla="*/ 0 h 3036"/>
              <a:gd name="T2" fmla="*/ 2679 w 3311"/>
              <a:gd name="T3" fmla="*/ 0 h 3036"/>
              <a:gd name="T4" fmla="*/ 2751 w 3311"/>
              <a:gd name="T5" fmla="*/ 20 h 3036"/>
              <a:gd name="T6" fmla="*/ 2846 w 3311"/>
              <a:gd name="T7" fmla="*/ 363 h 3036"/>
              <a:gd name="T8" fmla="*/ 3042 w 3311"/>
              <a:gd name="T9" fmla="*/ 558 h 3036"/>
              <a:gd name="T10" fmla="*/ 3281 w 3311"/>
              <a:gd name="T11" fmla="*/ 699 h 3036"/>
              <a:gd name="T12" fmla="*/ 3311 w 3311"/>
              <a:gd name="T13" fmla="*/ 926 h 3036"/>
              <a:gd name="T14" fmla="*/ 3045 w 3311"/>
              <a:gd name="T15" fmla="*/ 1041 h 3036"/>
              <a:gd name="T16" fmla="*/ 2825 w 3311"/>
              <a:gd name="T17" fmla="*/ 973 h 3036"/>
              <a:gd name="T18" fmla="*/ 2734 w 3311"/>
              <a:gd name="T19" fmla="*/ 976 h 3036"/>
              <a:gd name="T20" fmla="*/ 2615 w 3311"/>
              <a:gd name="T21" fmla="*/ 1057 h 3036"/>
              <a:gd name="T22" fmla="*/ 2510 w 3311"/>
              <a:gd name="T23" fmla="*/ 2752 h 3036"/>
              <a:gd name="T24" fmla="*/ 2564 w 3311"/>
              <a:gd name="T25" fmla="*/ 2857 h 3036"/>
              <a:gd name="T26" fmla="*/ 2670 w 3311"/>
              <a:gd name="T27" fmla="*/ 2940 h 3036"/>
              <a:gd name="T28" fmla="*/ 2611 w 3311"/>
              <a:gd name="T29" fmla="*/ 3036 h 3036"/>
              <a:gd name="T30" fmla="*/ 2450 w 3311"/>
              <a:gd name="T31" fmla="*/ 3036 h 3036"/>
              <a:gd name="T32" fmla="*/ 2294 w 3311"/>
              <a:gd name="T33" fmla="*/ 2876 h 3036"/>
              <a:gd name="T34" fmla="*/ 2240 w 3311"/>
              <a:gd name="T35" fmla="*/ 2118 h 3036"/>
              <a:gd name="T36" fmla="*/ 2111 w 3311"/>
              <a:gd name="T37" fmla="*/ 2768 h 3036"/>
              <a:gd name="T38" fmla="*/ 2230 w 3311"/>
              <a:gd name="T39" fmla="*/ 2829 h 3036"/>
              <a:gd name="T40" fmla="*/ 2252 w 3311"/>
              <a:gd name="T41" fmla="*/ 2932 h 3036"/>
              <a:gd name="T42" fmla="*/ 2155 w 3311"/>
              <a:gd name="T43" fmla="*/ 3005 h 3036"/>
              <a:gd name="T44" fmla="*/ 1976 w 3311"/>
              <a:gd name="T45" fmla="*/ 3005 h 3036"/>
              <a:gd name="T46" fmla="*/ 1870 w 3311"/>
              <a:gd name="T47" fmla="*/ 2828 h 3036"/>
              <a:gd name="T48" fmla="*/ 1947 w 3311"/>
              <a:gd name="T49" fmla="*/ 2081 h 3036"/>
              <a:gd name="T50" fmla="*/ 1914 w 3311"/>
              <a:gd name="T51" fmla="*/ 1957 h 3036"/>
              <a:gd name="T52" fmla="*/ 1114 w 3311"/>
              <a:gd name="T53" fmla="*/ 1808 h 3036"/>
              <a:gd name="T54" fmla="*/ 969 w 3311"/>
              <a:gd name="T55" fmla="*/ 1828 h 3036"/>
              <a:gd name="T56" fmla="*/ 867 w 3311"/>
              <a:gd name="T57" fmla="*/ 1994 h 3036"/>
              <a:gd name="T58" fmla="*/ 720 w 3311"/>
              <a:gd name="T59" fmla="*/ 2398 h 3036"/>
              <a:gd name="T60" fmla="*/ 735 w 3311"/>
              <a:gd name="T61" fmla="*/ 2769 h 3036"/>
              <a:gd name="T62" fmla="*/ 884 w 3311"/>
              <a:gd name="T63" fmla="*/ 2928 h 3036"/>
              <a:gd name="T64" fmla="*/ 845 w 3311"/>
              <a:gd name="T65" fmla="*/ 3004 h 3036"/>
              <a:gd name="T66" fmla="*/ 612 w 3311"/>
              <a:gd name="T67" fmla="*/ 3004 h 3036"/>
              <a:gd name="T68" fmla="*/ 533 w 3311"/>
              <a:gd name="T69" fmla="*/ 2886 h 3036"/>
              <a:gd name="T70" fmla="*/ 426 w 3311"/>
              <a:gd name="T71" fmla="*/ 2555 h 3036"/>
              <a:gd name="T72" fmla="*/ 421 w 3311"/>
              <a:gd name="T73" fmla="*/ 2273 h 3036"/>
              <a:gd name="T74" fmla="*/ 409 w 3311"/>
              <a:gd name="T75" fmla="*/ 2266 h 3036"/>
              <a:gd name="T76" fmla="*/ 379 w 3311"/>
              <a:gd name="T77" fmla="*/ 2311 h 3036"/>
              <a:gd name="T78" fmla="*/ 281 w 3311"/>
              <a:gd name="T79" fmla="*/ 2619 h 3036"/>
              <a:gd name="T80" fmla="*/ 316 w 3311"/>
              <a:gd name="T81" fmla="*/ 2836 h 3036"/>
              <a:gd name="T82" fmla="*/ 436 w 3311"/>
              <a:gd name="T83" fmla="*/ 2965 h 3036"/>
              <a:gd name="T84" fmla="*/ 360 w 3311"/>
              <a:gd name="T85" fmla="*/ 3036 h 3036"/>
              <a:gd name="T86" fmla="*/ 145 w 3311"/>
              <a:gd name="T87" fmla="*/ 3036 h 3036"/>
              <a:gd name="T88" fmla="*/ 58 w 3311"/>
              <a:gd name="T89" fmla="*/ 2840 h 3036"/>
              <a:gd name="T90" fmla="*/ 61 w 3311"/>
              <a:gd name="T91" fmla="*/ 2406 h 3036"/>
              <a:gd name="T92" fmla="*/ 108 w 3311"/>
              <a:gd name="T93" fmla="*/ 2245 h 3036"/>
              <a:gd name="T94" fmla="*/ 122 w 3311"/>
              <a:gd name="T95" fmla="*/ 1943 h 3036"/>
              <a:gd name="T96" fmla="*/ 36 w 3311"/>
              <a:gd name="T97" fmla="*/ 1487 h 3036"/>
              <a:gd name="T98" fmla="*/ 165 w 3311"/>
              <a:gd name="T99" fmla="*/ 1117 h 3036"/>
              <a:gd name="T100" fmla="*/ 165 w 3311"/>
              <a:gd name="T101" fmla="*/ 1111 h 3036"/>
              <a:gd name="T102" fmla="*/ 25 w 3311"/>
              <a:gd name="T103" fmla="*/ 733 h 3036"/>
              <a:gd name="T104" fmla="*/ 0 w 3311"/>
              <a:gd name="T105" fmla="*/ 482 h 3036"/>
              <a:gd name="T106" fmla="*/ 37 w 3311"/>
              <a:gd name="T107" fmla="*/ 410 h 3036"/>
              <a:gd name="T108" fmla="*/ 151 w 3311"/>
              <a:gd name="T109" fmla="*/ 455 h 3036"/>
              <a:gd name="T110" fmla="*/ 254 w 3311"/>
              <a:gd name="T111" fmla="*/ 843 h 3036"/>
              <a:gd name="T112" fmla="*/ 385 w 3311"/>
              <a:gd name="T113" fmla="*/ 940 h 3036"/>
              <a:gd name="T114" fmla="*/ 1510 w 3311"/>
              <a:gd name="T115" fmla="*/ 941 h 3036"/>
              <a:gd name="T116" fmla="*/ 1775 w 3311"/>
              <a:gd name="T117" fmla="*/ 904 h 3036"/>
              <a:gd name="T118" fmla="*/ 2043 w 3311"/>
              <a:gd name="T119" fmla="*/ 731 h 3036"/>
              <a:gd name="T120" fmla="*/ 2679 w 3311"/>
              <a:gd name="T121" fmla="*/ 0 h 3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11" h="3036">
                <a:moveTo>
                  <a:pt x="2679" y="0"/>
                </a:moveTo>
                <a:lnTo>
                  <a:pt x="2679" y="0"/>
                </a:lnTo>
                <a:lnTo>
                  <a:pt x="2751" y="20"/>
                </a:lnTo>
                <a:lnTo>
                  <a:pt x="2846" y="363"/>
                </a:lnTo>
                <a:lnTo>
                  <a:pt x="3042" y="558"/>
                </a:lnTo>
                <a:lnTo>
                  <a:pt x="3281" y="699"/>
                </a:lnTo>
                <a:lnTo>
                  <a:pt x="3311" y="926"/>
                </a:lnTo>
                <a:lnTo>
                  <a:pt x="3045" y="1041"/>
                </a:lnTo>
                <a:lnTo>
                  <a:pt x="2825" y="973"/>
                </a:lnTo>
                <a:lnTo>
                  <a:pt x="2734" y="976"/>
                </a:lnTo>
                <a:lnTo>
                  <a:pt x="2615" y="1057"/>
                </a:lnTo>
                <a:lnTo>
                  <a:pt x="2510" y="2752"/>
                </a:lnTo>
                <a:lnTo>
                  <a:pt x="2564" y="2857"/>
                </a:lnTo>
                <a:lnTo>
                  <a:pt x="2670" y="2940"/>
                </a:lnTo>
                <a:lnTo>
                  <a:pt x="2611" y="3036"/>
                </a:lnTo>
                <a:lnTo>
                  <a:pt x="2450" y="3036"/>
                </a:lnTo>
                <a:lnTo>
                  <a:pt x="2294" y="2876"/>
                </a:lnTo>
                <a:lnTo>
                  <a:pt x="2240" y="2118"/>
                </a:lnTo>
                <a:lnTo>
                  <a:pt x="2111" y="2768"/>
                </a:lnTo>
                <a:lnTo>
                  <a:pt x="2230" y="2829"/>
                </a:lnTo>
                <a:lnTo>
                  <a:pt x="2252" y="2932"/>
                </a:lnTo>
                <a:lnTo>
                  <a:pt x="2155" y="3005"/>
                </a:lnTo>
                <a:lnTo>
                  <a:pt x="1976" y="3005"/>
                </a:lnTo>
                <a:lnTo>
                  <a:pt x="1870" y="2828"/>
                </a:lnTo>
                <a:lnTo>
                  <a:pt x="1947" y="2081"/>
                </a:lnTo>
                <a:lnTo>
                  <a:pt x="1914" y="1957"/>
                </a:lnTo>
                <a:lnTo>
                  <a:pt x="1114" y="1808"/>
                </a:lnTo>
                <a:lnTo>
                  <a:pt x="969" y="1828"/>
                </a:lnTo>
                <a:lnTo>
                  <a:pt x="867" y="1994"/>
                </a:lnTo>
                <a:lnTo>
                  <a:pt x="720" y="2398"/>
                </a:lnTo>
                <a:lnTo>
                  <a:pt x="735" y="2769"/>
                </a:lnTo>
                <a:lnTo>
                  <a:pt x="884" y="2928"/>
                </a:lnTo>
                <a:lnTo>
                  <a:pt x="845" y="3004"/>
                </a:lnTo>
                <a:lnTo>
                  <a:pt x="612" y="3004"/>
                </a:lnTo>
                <a:lnTo>
                  <a:pt x="533" y="2886"/>
                </a:lnTo>
                <a:lnTo>
                  <a:pt x="426" y="2555"/>
                </a:lnTo>
                <a:lnTo>
                  <a:pt x="421" y="2273"/>
                </a:lnTo>
                <a:lnTo>
                  <a:pt x="409" y="2266"/>
                </a:lnTo>
                <a:lnTo>
                  <a:pt x="379" y="2311"/>
                </a:lnTo>
                <a:lnTo>
                  <a:pt x="281" y="2619"/>
                </a:lnTo>
                <a:lnTo>
                  <a:pt x="316" y="2836"/>
                </a:lnTo>
                <a:lnTo>
                  <a:pt x="436" y="2965"/>
                </a:lnTo>
                <a:lnTo>
                  <a:pt x="360" y="3036"/>
                </a:lnTo>
                <a:lnTo>
                  <a:pt x="145" y="3036"/>
                </a:lnTo>
                <a:lnTo>
                  <a:pt x="58" y="2840"/>
                </a:lnTo>
                <a:lnTo>
                  <a:pt x="61" y="2406"/>
                </a:lnTo>
                <a:lnTo>
                  <a:pt x="108" y="2245"/>
                </a:lnTo>
                <a:lnTo>
                  <a:pt x="122" y="1943"/>
                </a:lnTo>
                <a:lnTo>
                  <a:pt x="36" y="1487"/>
                </a:lnTo>
                <a:lnTo>
                  <a:pt x="165" y="1117"/>
                </a:lnTo>
                <a:lnTo>
                  <a:pt x="165" y="1111"/>
                </a:lnTo>
                <a:lnTo>
                  <a:pt x="25" y="733"/>
                </a:lnTo>
                <a:lnTo>
                  <a:pt x="0" y="482"/>
                </a:lnTo>
                <a:lnTo>
                  <a:pt x="37" y="410"/>
                </a:lnTo>
                <a:lnTo>
                  <a:pt x="151" y="455"/>
                </a:lnTo>
                <a:lnTo>
                  <a:pt x="254" y="843"/>
                </a:lnTo>
                <a:lnTo>
                  <a:pt x="385" y="940"/>
                </a:lnTo>
                <a:lnTo>
                  <a:pt x="1510" y="941"/>
                </a:lnTo>
                <a:lnTo>
                  <a:pt x="1775" y="904"/>
                </a:lnTo>
                <a:lnTo>
                  <a:pt x="2043" y="731"/>
                </a:lnTo>
                <a:lnTo>
                  <a:pt x="267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639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4062046" y="1393943"/>
            <a:ext cx="3648808" cy="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101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Physiology:</a:t>
            </a:r>
            <a:br>
              <a:rPr lang="en-US" dirty="0"/>
            </a:br>
            <a:r>
              <a:rPr lang="en-US" dirty="0"/>
              <a:t>Hormones Play A Key Role in Impulsivity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Adrenalin</a:t>
            </a:r>
          </a:p>
          <a:p>
            <a:pPr lvl="1"/>
            <a:r>
              <a:rPr lang="en-US" dirty="0"/>
              <a:t>Excitatory – Fight or Flight Response</a:t>
            </a:r>
          </a:p>
          <a:p>
            <a:r>
              <a:rPr lang="en-US" dirty="0"/>
              <a:t>Dopamine</a:t>
            </a:r>
          </a:p>
          <a:p>
            <a:pPr lvl="1"/>
            <a:r>
              <a:rPr lang="en-US" dirty="0"/>
              <a:t>Excitatory – Role in Reward Motivated Behavior, Habits &amp; Addiction</a:t>
            </a:r>
          </a:p>
          <a:p>
            <a:r>
              <a:rPr lang="en-US" dirty="0" err="1"/>
              <a:t>Seratonin</a:t>
            </a:r>
            <a:endParaRPr lang="en-US" dirty="0"/>
          </a:p>
          <a:p>
            <a:pPr lvl="1"/>
            <a:r>
              <a:rPr lang="en-US" dirty="0"/>
              <a:t>Calming – Mood, Digestion, Sleep</a:t>
            </a:r>
          </a:p>
          <a:p>
            <a:r>
              <a:rPr lang="en-US" dirty="0"/>
              <a:t>Cortisol</a:t>
            </a:r>
          </a:p>
          <a:p>
            <a:pPr lvl="1"/>
            <a:r>
              <a:rPr lang="en-US" dirty="0"/>
              <a:t>Enhances the brain’s use of glucose (energy) &amp; regulates metabolism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33" y="6043603"/>
            <a:ext cx="6096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954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3963</TotalTime>
  <Words>1157</Words>
  <Application>Microsoft Office PowerPoint</Application>
  <PresentationFormat>Widescreen</PresentationFormat>
  <Paragraphs>254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Glegoo</vt:lpstr>
      <vt:lpstr>Roboto</vt:lpstr>
      <vt:lpstr>Basis</vt:lpstr>
      <vt:lpstr>Impulse Control</vt:lpstr>
      <vt:lpstr>Impulse Control Overview</vt:lpstr>
      <vt:lpstr>What is Impulsive Behavior?</vt:lpstr>
      <vt:lpstr>What is Impulse Control?</vt:lpstr>
      <vt:lpstr>What is Imposed Control?</vt:lpstr>
      <vt:lpstr>Impulse Control has many facets</vt:lpstr>
      <vt:lpstr>Optimal performance is reached at intermediate levels of arousal</vt:lpstr>
      <vt:lpstr>Arousal Continuum</vt:lpstr>
      <vt:lpstr>Physiology: Hormones Play A Key Role in Impulsivity</vt:lpstr>
      <vt:lpstr>Thresholds</vt:lpstr>
      <vt:lpstr>Triggers for Impulsive Behavior</vt:lpstr>
      <vt:lpstr>How Can My Dog Learn Impulse Control?</vt:lpstr>
      <vt:lpstr>Bottom Line </vt:lpstr>
      <vt:lpstr>Interrupt Unwanted Behavior</vt:lpstr>
      <vt:lpstr>Avoid Stress</vt:lpstr>
      <vt:lpstr>Actions/Lifestyle</vt:lpstr>
      <vt:lpstr>Using Play &amp; Action As Rewards</vt:lpstr>
      <vt:lpstr>Body Awareness</vt:lpstr>
      <vt:lpstr>Distance is Key!</vt:lpstr>
      <vt:lpstr>Shaping for Distance Work</vt:lpstr>
      <vt:lpstr>IC for Treibball</vt:lpstr>
      <vt:lpstr>Can I Do Too Much IC Work?</vt:lpstr>
      <vt:lpstr>Ball Habituation &amp; IC</vt:lpstr>
      <vt:lpstr>Introducing the Ball</vt:lpstr>
      <vt:lpstr>Use the Premack Principle</vt:lpstr>
      <vt:lpstr>Videos of Exercises for Treibball</vt:lpstr>
      <vt:lpstr>Resources</vt:lpstr>
      <vt:lpstr>“Inch by Inch, Life’s a Cinch.   Yard by Yard, Life is Hard”</vt:lpstr>
      <vt:lpstr>PowerPoint Presentation</vt:lpstr>
      <vt:lpstr>Discussion Points</vt:lpstr>
      <vt:lpstr>NATE Ribbons!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Impulse Control</dc:title>
  <dc:creator>Sandi Pensinger</dc:creator>
  <cp:lastModifiedBy>Sandi Pensinger</cp:lastModifiedBy>
  <cp:revision>118</cp:revision>
  <cp:lastPrinted>2017-02-03T05:07:02Z</cp:lastPrinted>
  <dcterms:created xsi:type="dcterms:W3CDTF">2017-01-09T00:48:54Z</dcterms:created>
  <dcterms:modified xsi:type="dcterms:W3CDTF">2017-02-03T05:08:51Z</dcterms:modified>
</cp:coreProperties>
</file>